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86" r:id="rId2"/>
    <p:sldId id="257" r:id="rId3"/>
    <p:sldId id="287" r:id="rId4"/>
    <p:sldId id="300" r:id="rId5"/>
    <p:sldId id="302" r:id="rId6"/>
    <p:sldId id="289" r:id="rId7"/>
    <p:sldId id="290" r:id="rId8"/>
    <p:sldId id="291" r:id="rId9"/>
    <p:sldId id="259" r:id="rId10"/>
    <p:sldId id="268" r:id="rId11"/>
    <p:sldId id="292" r:id="rId12"/>
    <p:sldId id="266" r:id="rId13"/>
    <p:sldId id="267" r:id="rId14"/>
    <p:sldId id="269" r:id="rId15"/>
    <p:sldId id="270" r:id="rId16"/>
    <p:sldId id="273" r:id="rId17"/>
    <p:sldId id="298" r:id="rId18"/>
    <p:sldId id="272" r:id="rId19"/>
    <p:sldId id="285" r:id="rId20"/>
    <p:sldId id="261" r:id="rId21"/>
    <p:sldId id="265" r:id="rId22"/>
    <p:sldId id="293" r:id="rId23"/>
    <p:sldId id="294" r:id="rId24"/>
    <p:sldId id="295" r:id="rId25"/>
    <p:sldId id="296" r:id="rId26"/>
    <p:sldId id="299" r:id="rId27"/>
    <p:sldId id="297" r:id="rId28"/>
    <p:sldId id="262" r:id="rId29"/>
    <p:sldId id="276" r:id="rId30"/>
    <p:sldId id="279" r:id="rId31"/>
    <p:sldId id="280" r:id="rId32"/>
    <p:sldId id="281" r:id="rId33"/>
    <p:sldId id="263" r:id="rId34"/>
    <p:sldId id="277" r:id="rId35"/>
    <p:sldId id="282" r:id="rId36"/>
    <p:sldId id="284" r:id="rId37"/>
    <p:sldId id="301" r:id="rId38"/>
    <p:sldId id="264"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8E0E6F-0C19-3C57-D8AF-BE983F14535B}" v="2105" dt="2024-12-15T22:13:33.891"/>
    <p1510:client id="{62074F70-B9C2-009A-79BA-26D379148A32}" v="1370" dt="2024-12-16T11:50:22.017"/>
    <p1510:client id="{68463A47-79E4-F04C-AD08-D9B41FE76815}" v="298" dt="2024-12-16T12:10:36.381"/>
    <p1510:client id="{6E8D81E8-C6AC-1490-F6E5-87FA11F35DD2}" v="691" dt="2024-12-16T09:06:42.793"/>
    <p1510:client id="{AF716A38-2BC2-1D86-F12C-AC7511328474}" v="70" dt="2024-12-16T11:19:17.101"/>
    <p1510:client id="{E6EE7C26-5BBC-DFB7-4D67-68F8AFA348F7}" v="2" dt="2024-12-16T11:25:40.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15T23:03:32.7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8202 2434 16383 0 0,'8'0'0'0'0,"19"0"0"0"0,22 0 0 0 0,26 0 0 0 0,26 0 0 0 0,28 0 0 0 0,0 0 0 0 0,3 0 0 0 0,3 0 0 0 0,-4 0 0 0 0,-9 0 0 0 0,-8 0 0 0 0,-8 0 0 0 0,-5 0 0 0 0,-12 0 0 0 0,-12 0 0 0 0,-4 0 0 0 0,-5 0 0 0 0,-7 0 0 0 0,-5 0 0 0 0,-4 0 0 0 0,6 0 0 0 0,0 0 0 0 0,0 0 0 0 0,-3 0 0 0 0,-2 0 0 0 0,-2 0 0 0 0,-2 0 0 0 0,0 0 0 0 0,7 0 0 0 0,3 0 0 0 0,7 0 0 0 0,1 0 0 0 0,-3 0 0 0 0,-4 0 0 0 0,-4 0 0 0 0,-4 0 0 0 0,-2 0 0 0 0,-9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F583A-6434-4481-BF88-1F88238581EF}" type="datetimeFigureOut">
              <a:t>16/12/2024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B8507-0D17-4B75-80E3-8FA88C3C62A4}" type="slidenum">
              <a:t>‹N°›</a:t>
            </a:fld>
            <a:endParaRPr lang="fr-FR"/>
          </a:p>
        </p:txBody>
      </p:sp>
    </p:spTree>
    <p:extLst>
      <p:ext uri="{BB962C8B-B14F-4D97-AF65-F5344CB8AC3E}">
        <p14:creationId xmlns:p14="http://schemas.microsoft.com/office/powerpoint/2010/main" val="3869718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LEO</a:t>
            </a:r>
          </a:p>
          <a:p>
            <a:endParaRPr lang="fr-FR"/>
          </a:p>
        </p:txBody>
      </p:sp>
      <p:sp>
        <p:nvSpPr>
          <p:cNvPr id="4" name="Espace réservé du numéro de diapositive 3"/>
          <p:cNvSpPr>
            <a:spLocks noGrp="1"/>
          </p:cNvSpPr>
          <p:nvPr>
            <p:ph type="sldNum" sz="quarter" idx="5"/>
          </p:nvPr>
        </p:nvSpPr>
        <p:spPr/>
        <p:txBody>
          <a:bodyPr/>
          <a:lstStyle/>
          <a:p>
            <a:fld id="{5FB0A3BB-6143-BB40-9FB7-DCD881DD54D8}" type="slidenum">
              <a:rPr lang="fr-FR" smtClean="0"/>
              <a:t>1</a:t>
            </a:fld>
            <a:endParaRPr lang="fr-FR"/>
          </a:p>
        </p:txBody>
      </p:sp>
    </p:spTree>
    <p:extLst>
      <p:ext uri="{BB962C8B-B14F-4D97-AF65-F5344CB8AC3E}">
        <p14:creationId xmlns:p14="http://schemas.microsoft.com/office/powerpoint/2010/main" val="42912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ADELE</a:t>
            </a:r>
          </a:p>
          <a:p>
            <a:endParaRPr lang="en-GB"/>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11</a:t>
            </a:fld>
            <a:endParaRPr lang="fr-CH"/>
          </a:p>
        </p:txBody>
      </p:sp>
    </p:spTree>
    <p:extLst>
      <p:ext uri="{BB962C8B-B14F-4D97-AF65-F5344CB8AC3E}">
        <p14:creationId xmlns:p14="http://schemas.microsoft.com/office/powerpoint/2010/main" val="674203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ADELE</a:t>
            </a:r>
          </a:p>
          <a:p>
            <a:endParaRPr lang="en-GB"/>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14</a:t>
            </a:fld>
            <a:endParaRPr lang="fr-CH"/>
          </a:p>
        </p:txBody>
      </p:sp>
    </p:spTree>
    <p:extLst>
      <p:ext uri="{BB962C8B-B14F-4D97-AF65-F5344CB8AC3E}">
        <p14:creationId xmlns:p14="http://schemas.microsoft.com/office/powerpoint/2010/main" val="1736760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ADELE</a:t>
            </a:r>
          </a:p>
          <a:p>
            <a:endParaRPr lang="en-US"/>
          </a:p>
          <a:p>
            <a:endParaRPr lang="en-US"/>
          </a:p>
          <a:p>
            <a:r>
              <a:rPr lang="en-US"/>
              <a:t>The jet stream is a river of wind, flowing from the West to the East and encircling the Northern Hemisphere. It create a boundary between the cold Arctic air and the warmer air to the South. But, when it became wavy du to disruptions in the atmospheric circulation caused by many different factors, It extend farther to the North and the South, causing cold arctic air to descend. </a:t>
            </a:r>
            <a:endParaRPr lang="fr-FR"/>
          </a:p>
          <a:p>
            <a:endParaRPr lang="en-US"/>
          </a:p>
          <a:p>
            <a:r>
              <a:rPr lang="en-US"/>
              <a:t>The jet stream becomes wavy due to disruptions in the atmospheric circulation caused by various factors, including temperature differences the poles and the equator... DON'T GO IN DETAIL</a:t>
            </a:r>
            <a:endParaRPr lang="fr-FR">
              <a:ea typeface="Calibri"/>
              <a:cs typeface="Calibri"/>
            </a:endParaRPr>
          </a:p>
        </p:txBody>
      </p:sp>
      <p:sp>
        <p:nvSpPr>
          <p:cNvPr id="4" name="Espace réservé du numéro de diapositive 3"/>
          <p:cNvSpPr>
            <a:spLocks noGrp="1"/>
          </p:cNvSpPr>
          <p:nvPr>
            <p:ph type="sldNum" sz="quarter" idx="5"/>
          </p:nvPr>
        </p:nvSpPr>
        <p:spPr/>
        <p:txBody>
          <a:bodyPr/>
          <a:lstStyle/>
          <a:p>
            <a:fld id="{774B8507-0D17-4B75-80E3-8FA88C3C62A4}" type="slidenum">
              <a:rPr lang="fr-FR"/>
              <a:t>15</a:t>
            </a:fld>
            <a:endParaRPr lang="fr-FR"/>
          </a:p>
        </p:txBody>
      </p:sp>
    </p:spTree>
    <p:extLst>
      <p:ext uri="{BB962C8B-B14F-4D97-AF65-F5344CB8AC3E}">
        <p14:creationId xmlns:p14="http://schemas.microsoft.com/office/powerpoint/2010/main" val="486173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ADELE</a:t>
            </a:r>
          </a:p>
          <a:p>
            <a:endParaRPr lang="en-US"/>
          </a:p>
          <a:p>
            <a:endParaRPr lang="en-US"/>
          </a:p>
          <a:p>
            <a:r>
              <a:rPr lang="en-US"/>
              <a:t>Yet, with the Arctic warming three times faster than the average for rest of the world, the temperature difference between North and South decreases and so does the speed of the jet stream’s westerly winds. As these winds slow down, its waves typically grow bigger and extend farther to the North and the South. Larger jet-stream waves move eastward more slowly, affecting weather patterns across North America to Central Europe and Asia.</a:t>
            </a:r>
          </a:p>
          <a:p>
            <a:endParaRPr lang="en-US">
              <a:ea typeface="Calibri"/>
              <a:cs typeface="Calibri"/>
            </a:endParaRPr>
          </a:p>
          <a:p>
            <a:r>
              <a:rPr lang="en-US"/>
              <a:t>Climate change is favorable for increasing Arctic polar vortex stretching events, according to the study.</a:t>
            </a: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774B8507-0D17-4B75-80E3-8FA88C3C62A4}" type="slidenum">
              <a:rPr lang="fr-FR"/>
              <a:t>16</a:t>
            </a:fld>
            <a:endParaRPr lang="fr-FR"/>
          </a:p>
        </p:txBody>
      </p:sp>
    </p:spTree>
    <p:extLst>
      <p:ext uri="{BB962C8B-B14F-4D97-AF65-F5344CB8AC3E}">
        <p14:creationId xmlns:p14="http://schemas.microsoft.com/office/powerpoint/2010/main" val="1463658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ADELE</a:t>
            </a:r>
          </a:p>
          <a:p>
            <a:endParaRPr lang="en-US"/>
          </a:p>
          <a:p>
            <a:endParaRPr lang="en-US"/>
          </a:p>
          <a:p>
            <a:r>
              <a:rPr lang="en-US"/>
              <a:t>Yet, with the Arctic warming three times faster than the average for rest of the world, the temperature difference between North and South decreases and so does the speed of the jet stream’s westerly winds. As these winds slow down, its waves typically grow bigger and extend farther to the North and the South. Larger jet-stream waves move eastward more slowly, affecting weather patterns across North America to Central Europe and Asia.</a:t>
            </a:r>
          </a:p>
          <a:p>
            <a:endParaRPr lang="en-US">
              <a:ea typeface="Calibri"/>
              <a:cs typeface="Calibri"/>
            </a:endParaRPr>
          </a:p>
          <a:p>
            <a:r>
              <a:rPr lang="en-US"/>
              <a:t>Climate change is favorable for increasing Arctic polar vortex stretching events, according to the study.</a:t>
            </a: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774B8507-0D17-4B75-80E3-8FA88C3C62A4}" type="slidenum">
              <a:rPr lang="fr-FR"/>
              <a:t>17</a:t>
            </a:fld>
            <a:endParaRPr lang="fr-FR"/>
          </a:p>
        </p:txBody>
      </p:sp>
    </p:spTree>
    <p:extLst>
      <p:ext uri="{BB962C8B-B14F-4D97-AF65-F5344CB8AC3E}">
        <p14:creationId xmlns:p14="http://schemas.microsoft.com/office/powerpoint/2010/main" val="1198942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ADELE</a:t>
            </a:r>
          </a:p>
          <a:p>
            <a:endParaRPr lang="en-US"/>
          </a:p>
          <a:p>
            <a:endParaRPr lang="en-US"/>
          </a:p>
          <a:p>
            <a:r>
              <a:rPr lang="en-US"/>
              <a:t>Yet, with the Arctic warming three times faster than the average for rest of the world, the temperature difference between North and South decreases and so does the speed of the jet stream’s westerly winds. As these winds slow down, its waves typically grow bigger and extend farther to the North and the South. Larger jet-stream waves move eastward more slowly, affecting weather patterns across North America to Central Europe and Asia.</a:t>
            </a:r>
          </a:p>
          <a:p>
            <a:endParaRPr lang="en-US">
              <a:ea typeface="Calibri"/>
              <a:cs typeface="Calibri"/>
            </a:endParaRPr>
          </a:p>
          <a:p>
            <a:r>
              <a:rPr lang="en-US"/>
              <a:t>Climate change is favorable for increasing Arctic polar vortex stretching events, according to the study.</a:t>
            </a: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774B8507-0D17-4B75-80E3-8FA88C3C62A4}" type="slidenum">
              <a:rPr lang="fr-FR"/>
              <a:t>18</a:t>
            </a:fld>
            <a:endParaRPr lang="fr-FR"/>
          </a:p>
        </p:txBody>
      </p:sp>
    </p:spTree>
    <p:extLst>
      <p:ext uri="{BB962C8B-B14F-4D97-AF65-F5344CB8AC3E}">
        <p14:creationId xmlns:p14="http://schemas.microsoft.com/office/powerpoint/2010/main" val="3212349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ADELE</a:t>
            </a:r>
          </a:p>
          <a:p>
            <a:endParaRPr lang="en-US"/>
          </a:p>
          <a:p>
            <a:endParaRPr lang="en-US"/>
          </a:p>
          <a:p>
            <a:r>
              <a:rPr lang="en-US"/>
              <a:t>Yet, with the Arctic warming three times faster than the average for rest of the world, the temperature difference between North and South decreases and so does the speed of the jet stream’s westerly winds. As these winds slow down, its waves typically grow bigger and extend farther to the North and the South. Larger jet-stream waves move eastward more slowly, affecting weather patterns across North America to Central Europe and Asia.</a:t>
            </a:r>
          </a:p>
          <a:p>
            <a:endParaRPr lang="en-US">
              <a:ea typeface="Calibri"/>
              <a:cs typeface="Calibri"/>
            </a:endParaRPr>
          </a:p>
          <a:p>
            <a:r>
              <a:rPr lang="en-US"/>
              <a:t>Climate change is favorable for increasing Arctic polar vortex stretching events, according to the study.</a:t>
            </a: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774B8507-0D17-4B75-80E3-8FA88C3C62A4}" type="slidenum">
              <a:rPr lang="fr-FR"/>
              <a:t>19</a:t>
            </a:fld>
            <a:endParaRPr lang="fr-FR"/>
          </a:p>
        </p:txBody>
      </p:sp>
    </p:spTree>
    <p:extLst>
      <p:ext uri="{BB962C8B-B14F-4D97-AF65-F5344CB8AC3E}">
        <p14:creationId xmlns:p14="http://schemas.microsoft.com/office/powerpoint/2010/main" val="2214135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LEO</a:t>
            </a:r>
          </a:p>
          <a:p>
            <a:endParaRPr lang="en-GB"/>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20</a:t>
            </a:fld>
            <a:endParaRPr lang="fr-CH"/>
          </a:p>
        </p:txBody>
      </p:sp>
    </p:spTree>
    <p:extLst>
      <p:ext uri="{BB962C8B-B14F-4D97-AF65-F5344CB8AC3E}">
        <p14:creationId xmlns:p14="http://schemas.microsoft.com/office/powerpoint/2010/main" val="2572615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LEO</a:t>
            </a:r>
          </a:p>
          <a:p>
            <a:endParaRPr lang="en-GB"/>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22</a:t>
            </a:fld>
            <a:endParaRPr lang="fr-CH"/>
          </a:p>
        </p:txBody>
      </p:sp>
    </p:spTree>
    <p:extLst>
      <p:ext uri="{BB962C8B-B14F-4D97-AF65-F5344CB8AC3E}">
        <p14:creationId xmlns:p14="http://schemas.microsoft.com/office/powerpoint/2010/main" val="2882722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LEO</a:t>
            </a:r>
          </a:p>
          <a:p>
            <a:endParaRPr lang="en-GB"/>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23</a:t>
            </a:fld>
            <a:endParaRPr lang="fr-CH"/>
          </a:p>
        </p:txBody>
      </p:sp>
    </p:spTree>
    <p:extLst>
      <p:ext uri="{BB962C8B-B14F-4D97-AF65-F5344CB8AC3E}">
        <p14:creationId xmlns:p14="http://schemas.microsoft.com/office/powerpoint/2010/main" val="1997534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LEO</a:t>
            </a:r>
          </a:p>
          <a:p>
            <a:endParaRPr lang="en-GB"/>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2</a:t>
            </a:fld>
            <a:endParaRPr lang="fr-CH"/>
          </a:p>
        </p:txBody>
      </p:sp>
    </p:spTree>
    <p:extLst>
      <p:ext uri="{BB962C8B-B14F-4D97-AF65-F5344CB8AC3E}">
        <p14:creationId xmlns:p14="http://schemas.microsoft.com/office/powerpoint/2010/main" val="2375905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a:t>LEO</a:t>
            </a:r>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24</a:t>
            </a:fld>
            <a:endParaRPr lang="fr-CH"/>
          </a:p>
        </p:txBody>
      </p:sp>
    </p:spTree>
    <p:extLst>
      <p:ext uri="{BB962C8B-B14F-4D97-AF65-F5344CB8AC3E}">
        <p14:creationId xmlns:p14="http://schemas.microsoft.com/office/powerpoint/2010/main" val="671492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a:t>LEO</a:t>
            </a:r>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25</a:t>
            </a:fld>
            <a:endParaRPr lang="fr-CH"/>
          </a:p>
        </p:txBody>
      </p:sp>
    </p:spTree>
    <p:extLst>
      <p:ext uri="{BB962C8B-B14F-4D97-AF65-F5344CB8AC3E}">
        <p14:creationId xmlns:p14="http://schemas.microsoft.com/office/powerpoint/2010/main" val="1214356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a:t>ADELE</a:t>
            </a:r>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26</a:t>
            </a:fld>
            <a:endParaRPr lang="fr-CH"/>
          </a:p>
        </p:txBody>
      </p:sp>
    </p:spTree>
    <p:extLst>
      <p:ext uri="{BB962C8B-B14F-4D97-AF65-F5344CB8AC3E}">
        <p14:creationId xmlns:p14="http://schemas.microsoft.com/office/powerpoint/2010/main" val="2309898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a:t>LEO</a:t>
            </a:r>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27</a:t>
            </a:fld>
            <a:endParaRPr lang="fr-CH"/>
          </a:p>
        </p:txBody>
      </p:sp>
    </p:spTree>
    <p:extLst>
      <p:ext uri="{BB962C8B-B14F-4D97-AF65-F5344CB8AC3E}">
        <p14:creationId xmlns:p14="http://schemas.microsoft.com/office/powerpoint/2010/main" val="3761559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LEO</a:t>
            </a:r>
          </a:p>
          <a:p>
            <a:endParaRPr lang="en-GB"/>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3</a:t>
            </a:fld>
            <a:endParaRPr lang="fr-CH"/>
          </a:p>
        </p:txBody>
      </p:sp>
    </p:spTree>
    <p:extLst>
      <p:ext uri="{BB962C8B-B14F-4D97-AF65-F5344CB8AC3E}">
        <p14:creationId xmlns:p14="http://schemas.microsoft.com/office/powerpoint/2010/main" val="48960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GB" b="1"/>
              <a:t>Effects of Cold Exposure</a:t>
            </a:r>
            <a:r>
              <a:rPr lang="en-GB"/>
              <a:t> vary depending on the intensity and duration of exposure</a:t>
            </a:r>
            <a:endParaRPr lang="fr-FR"/>
          </a:p>
          <a:p>
            <a:endParaRPr lang="en-GB"/>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4</a:t>
            </a:fld>
            <a:endParaRPr lang="fr-CH"/>
          </a:p>
        </p:txBody>
      </p:sp>
    </p:spTree>
    <p:extLst>
      <p:ext uri="{BB962C8B-B14F-4D97-AF65-F5344CB8AC3E}">
        <p14:creationId xmlns:p14="http://schemas.microsoft.com/office/powerpoint/2010/main" val="1028799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LEO</a:t>
            </a:r>
          </a:p>
          <a:p>
            <a:endParaRPr lang="en-GB"/>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5</a:t>
            </a:fld>
            <a:endParaRPr lang="fr-CH"/>
          </a:p>
        </p:txBody>
      </p:sp>
    </p:spTree>
    <p:extLst>
      <p:ext uri="{BB962C8B-B14F-4D97-AF65-F5344CB8AC3E}">
        <p14:creationId xmlns:p14="http://schemas.microsoft.com/office/powerpoint/2010/main" val="361708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LEO</a:t>
            </a:r>
          </a:p>
          <a:p>
            <a:endParaRPr lang="en-GB"/>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6</a:t>
            </a:fld>
            <a:endParaRPr lang="fr-CH"/>
          </a:p>
        </p:txBody>
      </p:sp>
    </p:spTree>
    <p:extLst>
      <p:ext uri="{BB962C8B-B14F-4D97-AF65-F5344CB8AC3E}">
        <p14:creationId xmlns:p14="http://schemas.microsoft.com/office/powerpoint/2010/main" val="1656716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a:t>ADELE</a:t>
            </a:r>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7</a:t>
            </a:fld>
            <a:endParaRPr lang="fr-CH"/>
          </a:p>
        </p:txBody>
      </p:sp>
    </p:spTree>
    <p:extLst>
      <p:ext uri="{BB962C8B-B14F-4D97-AF65-F5344CB8AC3E}">
        <p14:creationId xmlns:p14="http://schemas.microsoft.com/office/powerpoint/2010/main" val="2404375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ADELE</a:t>
            </a:r>
          </a:p>
          <a:p>
            <a:endParaRPr lang="en-GB"/>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8</a:t>
            </a:fld>
            <a:endParaRPr lang="fr-CH"/>
          </a:p>
        </p:txBody>
      </p:sp>
    </p:spTree>
    <p:extLst>
      <p:ext uri="{BB962C8B-B14F-4D97-AF65-F5344CB8AC3E}">
        <p14:creationId xmlns:p14="http://schemas.microsoft.com/office/powerpoint/2010/main" val="1830566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774B8507-0D17-4B75-80E3-8FA88C3C62A4}" type="slidenum">
              <a:rPr lang="fr-CH" smtClean="0"/>
              <a:t>9</a:t>
            </a:fld>
            <a:endParaRPr lang="fr-CH"/>
          </a:p>
        </p:txBody>
      </p:sp>
    </p:spTree>
    <p:extLst>
      <p:ext uri="{BB962C8B-B14F-4D97-AF65-F5344CB8AC3E}">
        <p14:creationId xmlns:p14="http://schemas.microsoft.com/office/powerpoint/2010/main" val="731885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F0E156-4253-AB45-B31E-988089ECD72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A9D6B34A-762E-0946-945A-05EFF8BB50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83DFAC6B-CB7F-404C-AD80-3AB4FE649901}"/>
              </a:ext>
            </a:extLst>
          </p:cNvPr>
          <p:cNvSpPr>
            <a:spLocks noGrp="1"/>
          </p:cNvSpPr>
          <p:nvPr>
            <p:ph type="dt" sz="half" idx="10"/>
          </p:nvPr>
        </p:nvSpPr>
        <p:spPr/>
        <p:txBody>
          <a:bodyPr/>
          <a:lstStyle/>
          <a:p>
            <a:fld id="{2CE01B75-4034-B84C-B3EF-FA28F6C2FD85}" type="datetimeFigureOut">
              <a:rPr lang="en-GB" smtClean="0"/>
              <a:t>16/12/2024</a:t>
            </a:fld>
            <a:endParaRPr lang="en-GB"/>
          </a:p>
        </p:txBody>
      </p:sp>
      <p:sp>
        <p:nvSpPr>
          <p:cNvPr id="5" name="Espace réservé du pied de page 4">
            <a:extLst>
              <a:ext uri="{FF2B5EF4-FFF2-40B4-BE49-F238E27FC236}">
                <a16:creationId xmlns:a16="http://schemas.microsoft.com/office/drawing/2014/main" id="{BF9648B5-244C-2D41-8E74-3781DA6E35FC}"/>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DDBEFC75-64A6-D44E-A743-8EB259E7A878}"/>
              </a:ext>
            </a:extLst>
          </p:cNvPr>
          <p:cNvSpPr>
            <a:spLocks noGrp="1"/>
          </p:cNvSpPr>
          <p:nvPr>
            <p:ph type="sldNum" sz="quarter" idx="12"/>
          </p:nvPr>
        </p:nvSpPr>
        <p:spPr/>
        <p:txBody>
          <a:bodyPr/>
          <a:lstStyle/>
          <a:p>
            <a:fld id="{55613499-78E0-1241-830C-C9D8E1E1CB35}" type="slidenum">
              <a:rPr lang="en-GB" smtClean="0"/>
              <a:t>‹N°›</a:t>
            </a:fld>
            <a:endParaRPr lang="en-GB"/>
          </a:p>
        </p:txBody>
      </p:sp>
    </p:spTree>
    <p:extLst>
      <p:ext uri="{BB962C8B-B14F-4D97-AF65-F5344CB8AC3E}">
        <p14:creationId xmlns:p14="http://schemas.microsoft.com/office/powerpoint/2010/main" val="1944836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3835D0-99D8-F641-9FCA-13F6A5A24DE2}"/>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7D98208E-9C49-8F48-96FD-FD89228629C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5163C1C4-C038-2F4B-B464-81D2DB188E51}"/>
              </a:ext>
            </a:extLst>
          </p:cNvPr>
          <p:cNvSpPr>
            <a:spLocks noGrp="1"/>
          </p:cNvSpPr>
          <p:nvPr>
            <p:ph type="dt" sz="half" idx="10"/>
          </p:nvPr>
        </p:nvSpPr>
        <p:spPr/>
        <p:txBody>
          <a:bodyPr/>
          <a:lstStyle/>
          <a:p>
            <a:fld id="{2CE01B75-4034-B84C-B3EF-FA28F6C2FD85}" type="datetimeFigureOut">
              <a:rPr lang="en-GB" smtClean="0"/>
              <a:t>16/12/2024</a:t>
            </a:fld>
            <a:endParaRPr lang="en-GB"/>
          </a:p>
        </p:txBody>
      </p:sp>
      <p:sp>
        <p:nvSpPr>
          <p:cNvPr id="5" name="Espace réservé du pied de page 4">
            <a:extLst>
              <a:ext uri="{FF2B5EF4-FFF2-40B4-BE49-F238E27FC236}">
                <a16:creationId xmlns:a16="http://schemas.microsoft.com/office/drawing/2014/main" id="{C04E5E88-AD85-154B-BE58-E4B95248147C}"/>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108FBD52-1672-CE4D-81DF-3BB00C45BD30}"/>
              </a:ext>
            </a:extLst>
          </p:cNvPr>
          <p:cNvSpPr>
            <a:spLocks noGrp="1"/>
          </p:cNvSpPr>
          <p:nvPr>
            <p:ph type="sldNum" sz="quarter" idx="12"/>
          </p:nvPr>
        </p:nvSpPr>
        <p:spPr/>
        <p:txBody>
          <a:bodyPr/>
          <a:lstStyle/>
          <a:p>
            <a:fld id="{55613499-78E0-1241-830C-C9D8E1E1CB35}" type="slidenum">
              <a:rPr lang="en-GB" smtClean="0"/>
              <a:t>‹N°›</a:t>
            </a:fld>
            <a:endParaRPr lang="en-GB"/>
          </a:p>
        </p:txBody>
      </p:sp>
    </p:spTree>
    <p:extLst>
      <p:ext uri="{BB962C8B-B14F-4D97-AF65-F5344CB8AC3E}">
        <p14:creationId xmlns:p14="http://schemas.microsoft.com/office/powerpoint/2010/main" val="60769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ABAF665-CC38-7843-8269-FD9C02827A5B}"/>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2FE50CAE-98E8-1744-AC29-6DFDD02B53C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663BB73B-7BC0-0C4F-BFFF-68868A0723AF}"/>
              </a:ext>
            </a:extLst>
          </p:cNvPr>
          <p:cNvSpPr>
            <a:spLocks noGrp="1"/>
          </p:cNvSpPr>
          <p:nvPr>
            <p:ph type="dt" sz="half" idx="10"/>
          </p:nvPr>
        </p:nvSpPr>
        <p:spPr/>
        <p:txBody>
          <a:bodyPr/>
          <a:lstStyle/>
          <a:p>
            <a:fld id="{2CE01B75-4034-B84C-B3EF-FA28F6C2FD85}" type="datetimeFigureOut">
              <a:rPr lang="en-GB" smtClean="0"/>
              <a:t>16/12/2024</a:t>
            </a:fld>
            <a:endParaRPr lang="en-GB"/>
          </a:p>
        </p:txBody>
      </p:sp>
      <p:sp>
        <p:nvSpPr>
          <p:cNvPr id="5" name="Espace réservé du pied de page 4">
            <a:extLst>
              <a:ext uri="{FF2B5EF4-FFF2-40B4-BE49-F238E27FC236}">
                <a16:creationId xmlns:a16="http://schemas.microsoft.com/office/drawing/2014/main" id="{759B7F31-3DA1-654F-931D-6D471F9F2CF9}"/>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80F35176-BDCA-6844-A9F8-A780FAD94C8F}"/>
              </a:ext>
            </a:extLst>
          </p:cNvPr>
          <p:cNvSpPr>
            <a:spLocks noGrp="1"/>
          </p:cNvSpPr>
          <p:nvPr>
            <p:ph type="sldNum" sz="quarter" idx="12"/>
          </p:nvPr>
        </p:nvSpPr>
        <p:spPr/>
        <p:txBody>
          <a:bodyPr/>
          <a:lstStyle/>
          <a:p>
            <a:fld id="{55613499-78E0-1241-830C-C9D8E1E1CB35}" type="slidenum">
              <a:rPr lang="en-GB" smtClean="0"/>
              <a:t>‹N°›</a:t>
            </a:fld>
            <a:endParaRPr lang="en-GB"/>
          </a:p>
        </p:txBody>
      </p:sp>
    </p:spTree>
    <p:extLst>
      <p:ext uri="{BB962C8B-B14F-4D97-AF65-F5344CB8AC3E}">
        <p14:creationId xmlns:p14="http://schemas.microsoft.com/office/powerpoint/2010/main" val="44840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9324BC-9F47-1F44-8027-F006E7D1C7A5}"/>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58BFA8C8-14B9-F54F-8003-6D1B81EA659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D57DB64B-599B-8B47-9F36-0290DCD83B48}"/>
              </a:ext>
            </a:extLst>
          </p:cNvPr>
          <p:cNvSpPr>
            <a:spLocks noGrp="1"/>
          </p:cNvSpPr>
          <p:nvPr>
            <p:ph type="dt" sz="half" idx="10"/>
          </p:nvPr>
        </p:nvSpPr>
        <p:spPr/>
        <p:txBody>
          <a:bodyPr/>
          <a:lstStyle/>
          <a:p>
            <a:fld id="{2CE01B75-4034-B84C-B3EF-FA28F6C2FD85}" type="datetimeFigureOut">
              <a:rPr lang="en-GB" smtClean="0"/>
              <a:t>16/12/2024</a:t>
            </a:fld>
            <a:endParaRPr lang="en-GB"/>
          </a:p>
        </p:txBody>
      </p:sp>
      <p:sp>
        <p:nvSpPr>
          <p:cNvPr id="5" name="Espace réservé du pied de page 4">
            <a:extLst>
              <a:ext uri="{FF2B5EF4-FFF2-40B4-BE49-F238E27FC236}">
                <a16:creationId xmlns:a16="http://schemas.microsoft.com/office/drawing/2014/main" id="{61ECA63F-153D-1E4B-95CE-048A1D745807}"/>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0C2C9CEB-CC5F-6B40-BAB4-CA51D82CE440}"/>
              </a:ext>
            </a:extLst>
          </p:cNvPr>
          <p:cNvSpPr>
            <a:spLocks noGrp="1"/>
          </p:cNvSpPr>
          <p:nvPr>
            <p:ph type="sldNum" sz="quarter" idx="12"/>
          </p:nvPr>
        </p:nvSpPr>
        <p:spPr/>
        <p:txBody>
          <a:bodyPr/>
          <a:lstStyle/>
          <a:p>
            <a:fld id="{55613499-78E0-1241-830C-C9D8E1E1CB35}" type="slidenum">
              <a:rPr lang="en-GB" smtClean="0"/>
              <a:t>‹N°›</a:t>
            </a:fld>
            <a:endParaRPr lang="en-GB"/>
          </a:p>
        </p:txBody>
      </p:sp>
    </p:spTree>
    <p:extLst>
      <p:ext uri="{BB962C8B-B14F-4D97-AF65-F5344CB8AC3E}">
        <p14:creationId xmlns:p14="http://schemas.microsoft.com/office/powerpoint/2010/main" val="3813914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6BF8E6-1163-3442-9B0A-6D1AFB7DCC8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12C2A63F-F170-C44B-AD52-A957E3FB78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F32B4B9-602C-2349-B933-98BD1A4220F9}"/>
              </a:ext>
            </a:extLst>
          </p:cNvPr>
          <p:cNvSpPr>
            <a:spLocks noGrp="1"/>
          </p:cNvSpPr>
          <p:nvPr>
            <p:ph type="dt" sz="half" idx="10"/>
          </p:nvPr>
        </p:nvSpPr>
        <p:spPr/>
        <p:txBody>
          <a:bodyPr/>
          <a:lstStyle/>
          <a:p>
            <a:fld id="{2CE01B75-4034-B84C-B3EF-FA28F6C2FD85}" type="datetimeFigureOut">
              <a:rPr lang="en-GB" smtClean="0"/>
              <a:t>16/12/2024</a:t>
            </a:fld>
            <a:endParaRPr lang="en-GB"/>
          </a:p>
        </p:txBody>
      </p:sp>
      <p:sp>
        <p:nvSpPr>
          <p:cNvPr id="5" name="Espace réservé du pied de page 4">
            <a:extLst>
              <a:ext uri="{FF2B5EF4-FFF2-40B4-BE49-F238E27FC236}">
                <a16:creationId xmlns:a16="http://schemas.microsoft.com/office/drawing/2014/main" id="{452ADAA5-DDD9-D74A-8729-036657B5B0C4}"/>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AF74CE9F-603D-FA43-A914-3F1AE265C02C}"/>
              </a:ext>
            </a:extLst>
          </p:cNvPr>
          <p:cNvSpPr>
            <a:spLocks noGrp="1"/>
          </p:cNvSpPr>
          <p:nvPr>
            <p:ph type="sldNum" sz="quarter" idx="12"/>
          </p:nvPr>
        </p:nvSpPr>
        <p:spPr/>
        <p:txBody>
          <a:bodyPr/>
          <a:lstStyle/>
          <a:p>
            <a:fld id="{55613499-78E0-1241-830C-C9D8E1E1CB35}" type="slidenum">
              <a:rPr lang="en-GB" smtClean="0"/>
              <a:t>‹N°›</a:t>
            </a:fld>
            <a:endParaRPr lang="en-GB"/>
          </a:p>
        </p:txBody>
      </p:sp>
    </p:spTree>
    <p:extLst>
      <p:ext uri="{BB962C8B-B14F-4D97-AF65-F5344CB8AC3E}">
        <p14:creationId xmlns:p14="http://schemas.microsoft.com/office/powerpoint/2010/main" val="438957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12C3E2-8AB3-724E-A1DD-44D50410CC91}"/>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49CD9211-99AF-2C4F-9A03-0B817FD6090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53C21E50-2FE7-3748-8080-632DB432A1B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59FD7F27-DA29-9645-8377-3FA9FAECA536}"/>
              </a:ext>
            </a:extLst>
          </p:cNvPr>
          <p:cNvSpPr>
            <a:spLocks noGrp="1"/>
          </p:cNvSpPr>
          <p:nvPr>
            <p:ph type="dt" sz="half" idx="10"/>
          </p:nvPr>
        </p:nvSpPr>
        <p:spPr/>
        <p:txBody>
          <a:bodyPr/>
          <a:lstStyle/>
          <a:p>
            <a:fld id="{2CE01B75-4034-B84C-B3EF-FA28F6C2FD85}" type="datetimeFigureOut">
              <a:rPr lang="en-GB" smtClean="0"/>
              <a:t>16/12/2024</a:t>
            </a:fld>
            <a:endParaRPr lang="en-GB"/>
          </a:p>
        </p:txBody>
      </p:sp>
      <p:sp>
        <p:nvSpPr>
          <p:cNvPr id="6" name="Espace réservé du pied de page 5">
            <a:extLst>
              <a:ext uri="{FF2B5EF4-FFF2-40B4-BE49-F238E27FC236}">
                <a16:creationId xmlns:a16="http://schemas.microsoft.com/office/drawing/2014/main" id="{008C7ECB-DC28-094F-8535-B8641DF6788E}"/>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4F7AFF3F-5F1E-6D4F-A836-8FC526C38FF5}"/>
              </a:ext>
            </a:extLst>
          </p:cNvPr>
          <p:cNvSpPr>
            <a:spLocks noGrp="1"/>
          </p:cNvSpPr>
          <p:nvPr>
            <p:ph type="sldNum" sz="quarter" idx="12"/>
          </p:nvPr>
        </p:nvSpPr>
        <p:spPr/>
        <p:txBody>
          <a:bodyPr/>
          <a:lstStyle/>
          <a:p>
            <a:fld id="{55613499-78E0-1241-830C-C9D8E1E1CB35}" type="slidenum">
              <a:rPr lang="en-GB" smtClean="0"/>
              <a:t>‹N°›</a:t>
            </a:fld>
            <a:endParaRPr lang="en-GB"/>
          </a:p>
        </p:txBody>
      </p:sp>
    </p:spTree>
    <p:extLst>
      <p:ext uri="{BB962C8B-B14F-4D97-AF65-F5344CB8AC3E}">
        <p14:creationId xmlns:p14="http://schemas.microsoft.com/office/powerpoint/2010/main" val="150814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EFE688-4093-E041-8A69-D44A7017FF20}"/>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24CEFC74-33E2-A64F-86C8-C4E3611546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B80239F-4611-4C4D-8230-7D1AD71A21B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84041177-C6FA-DB4A-8DC8-D768105F89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94294FC-9354-8341-8F93-A8277E5013B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BA37EEAE-A4C0-8943-989A-616E788C8E8A}"/>
              </a:ext>
            </a:extLst>
          </p:cNvPr>
          <p:cNvSpPr>
            <a:spLocks noGrp="1"/>
          </p:cNvSpPr>
          <p:nvPr>
            <p:ph type="dt" sz="half" idx="10"/>
          </p:nvPr>
        </p:nvSpPr>
        <p:spPr/>
        <p:txBody>
          <a:bodyPr/>
          <a:lstStyle/>
          <a:p>
            <a:fld id="{2CE01B75-4034-B84C-B3EF-FA28F6C2FD85}" type="datetimeFigureOut">
              <a:rPr lang="en-GB" smtClean="0"/>
              <a:t>16/12/2024</a:t>
            </a:fld>
            <a:endParaRPr lang="en-GB"/>
          </a:p>
        </p:txBody>
      </p:sp>
      <p:sp>
        <p:nvSpPr>
          <p:cNvPr id="8" name="Espace réservé du pied de page 7">
            <a:extLst>
              <a:ext uri="{FF2B5EF4-FFF2-40B4-BE49-F238E27FC236}">
                <a16:creationId xmlns:a16="http://schemas.microsoft.com/office/drawing/2014/main" id="{8517F78D-4ACF-7041-AF40-D659A6DA256E}"/>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F31179BB-261A-AF4F-AEDB-FACA1DCB5B87}"/>
              </a:ext>
            </a:extLst>
          </p:cNvPr>
          <p:cNvSpPr>
            <a:spLocks noGrp="1"/>
          </p:cNvSpPr>
          <p:nvPr>
            <p:ph type="sldNum" sz="quarter" idx="12"/>
          </p:nvPr>
        </p:nvSpPr>
        <p:spPr/>
        <p:txBody>
          <a:bodyPr/>
          <a:lstStyle/>
          <a:p>
            <a:fld id="{55613499-78E0-1241-830C-C9D8E1E1CB35}" type="slidenum">
              <a:rPr lang="en-GB" smtClean="0"/>
              <a:t>‹N°›</a:t>
            </a:fld>
            <a:endParaRPr lang="en-GB"/>
          </a:p>
        </p:txBody>
      </p:sp>
    </p:spTree>
    <p:extLst>
      <p:ext uri="{BB962C8B-B14F-4D97-AF65-F5344CB8AC3E}">
        <p14:creationId xmlns:p14="http://schemas.microsoft.com/office/powerpoint/2010/main" val="165688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14F411-4A86-F84C-8747-47F208172E4B}"/>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E5A3E8D8-DF69-AA4A-BEF6-6A781F13FA62}"/>
              </a:ext>
            </a:extLst>
          </p:cNvPr>
          <p:cNvSpPr>
            <a:spLocks noGrp="1"/>
          </p:cNvSpPr>
          <p:nvPr>
            <p:ph type="dt" sz="half" idx="10"/>
          </p:nvPr>
        </p:nvSpPr>
        <p:spPr/>
        <p:txBody>
          <a:bodyPr/>
          <a:lstStyle/>
          <a:p>
            <a:fld id="{2CE01B75-4034-B84C-B3EF-FA28F6C2FD85}" type="datetimeFigureOut">
              <a:rPr lang="en-GB" smtClean="0"/>
              <a:t>16/12/2024</a:t>
            </a:fld>
            <a:endParaRPr lang="en-GB"/>
          </a:p>
        </p:txBody>
      </p:sp>
      <p:sp>
        <p:nvSpPr>
          <p:cNvPr id="4" name="Espace réservé du pied de page 3">
            <a:extLst>
              <a:ext uri="{FF2B5EF4-FFF2-40B4-BE49-F238E27FC236}">
                <a16:creationId xmlns:a16="http://schemas.microsoft.com/office/drawing/2014/main" id="{39BC7B78-D667-E04A-9BE7-833F7862F75C}"/>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4C65E977-E473-FB47-8974-514110AD77D8}"/>
              </a:ext>
            </a:extLst>
          </p:cNvPr>
          <p:cNvSpPr>
            <a:spLocks noGrp="1"/>
          </p:cNvSpPr>
          <p:nvPr>
            <p:ph type="sldNum" sz="quarter" idx="12"/>
          </p:nvPr>
        </p:nvSpPr>
        <p:spPr/>
        <p:txBody>
          <a:bodyPr/>
          <a:lstStyle/>
          <a:p>
            <a:fld id="{55613499-78E0-1241-830C-C9D8E1E1CB35}" type="slidenum">
              <a:rPr lang="en-GB" smtClean="0"/>
              <a:t>‹N°›</a:t>
            </a:fld>
            <a:endParaRPr lang="en-GB"/>
          </a:p>
        </p:txBody>
      </p:sp>
    </p:spTree>
    <p:extLst>
      <p:ext uri="{BB962C8B-B14F-4D97-AF65-F5344CB8AC3E}">
        <p14:creationId xmlns:p14="http://schemas.microsoft.com/office/powerpoint/2010/main" val="4167535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F5A17F0-E451-EC4D-ABA1-737627912739}"/>
              </a:ext>
            </a:extLst>
          </p:cNvPr>
          <p:cNvSpPr>
            <a:spLocks noGrp="1"/>
          </p:cNvSpPr>
          <p:nvPr>
            <p:ph type="dt" sz="half" idx="10"/>
          </p:nvPr>
        </p:nvSpPr>
        <p:spPr/>
        <p:txBody>
          <a:bodyPr/>
          <a:lstStyle/>
          <a:p>
            <a:fld id="{2CE01B75-4034-B84C-B3EF-FA28F6C2FD85}" type="datetimeFigureOut">
              <a:rPr lang="en-GB" smtClean="0"/>
              <a:t>16/12/2024</a:t>
            </a:fld>
            <a:endParaRPr lang="en-GB"/>
          </a:p>
        </p:txBody>
      </p:sp>
      <p:sp>
        <p:nvSpPr>
          <p:cNvPr id="3" name="Espace réservé du pied de page 2">
            <a:extLst>
              <a:ext uri="{FF2B5EF4-FFF2-40B4-BE49-F238E27FC236}">
                <a16:creationId xmlns:a16="http://schemas.microsoft.com/office/drawing/2014/main" id="{37D38FD2-5964-4647-A013-1048CFFAF5D2}"/>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6437160C-2ACF-B940-9498-43BF3F13ACA2}"/>
              </a:ext>
            </a:extLst>
          </p:cNvPr>
          <p:cNvSpPr>
            <a:spLocks noGrp="1"/>
          </p:cNvSpPr>
          <p:nvPr>
            <p:ph type="sldNum" sz="quarter" idx="12"/>
          </p:nvPr>
        </p:nvSpPr>
        <p:spPr/>
        <p:txBody>
          <a:bodyPr/>
          <a:lstStyle/>
          <a:p>
            <a:fld id="{55613499-78E0-1241-830C-C9D8E1E1CB35}" type="slidenum">
              <a:rPr lang="en-GB" smtClean="0"/>
              <a:t>‹N°›</a:t>
            </a:fld>
            <a:endParaRPr lang="en-GB"/>
          </a:p>
        </p:txBody>
      </p:sp>
    </p:spTree>
    <p:extLst>
      <p:ext uri="{BB962C8B-B14F-4D97-AF65-F5344CB8AC3E}">
        <p14:creationId xmlns:p14="http://schemas.microsoft.com/office/powerpoint/2010/main" val="267987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22F18B-F243-CE46-84F7-E077FD1F24D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0D5AAFE4-D9EB-2B46-8FAD-907BA458EA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CC1EC9BF-1466-1C46-A8FC-7124C4FCBC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0599E1C-2A87-2F47-A4B5-99BF99A01ED8}"/>
              </a:ext>
            </a:extLst>
          </p:cNvPr>
          <p:cNvSpPr>
            <a:spLocks noGrp="1"/>
          </p:cNvSpPr>
          <p:nvPr>
            <p:ph type="dt" sz="half" idx="10"/>
          </p:nvPr>
        </p:nvSpPr>
        <p:spPr/>
        <p:txBody>
          <a:bodyPr/>
          <a:lstStyle/>
          <a:p>
            <a:fld id="{2CE01B75-4034-B84C-B3EF-FA28F6C2FD85}" type="datetimeFigureOut">
              <a:rPr lang="en-GB" smtClean="0"/>
              <a:t>16/12/2024</a:t>
            </a:fld>
            <a:endParaRPr lang="en-GB"/>
          </a:p>
        </p:txBody>
      </p:sp>
      <p:sp>
        <p:nvSpPr>
          <p:cNvPr id="6" name="Espace réservé du pied de page 5">
            <a:extLst>
              <a:ext uri="{FF2B5EF4-FFF2-40B4-BE49-F238E27FC236}">
                <a16:creationId xmlns:a16="http://schemas.microsoft.com/office/drawing/2014/main" id="{D3A3E877-CFC3-7E4B-9FA5-55BD4D64BB76}"/>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E3D6559A-7261-4949-81DD-8D1563DCB397}"/>
              </a:ext>
            </a:extLst>
          </p:cNvPr>
          <p:cNvSpPr>
            <a:spLocks noGrp="1"/>
          </p:cNvSpPr>
          <p:nvPr>
            <p:ph type="sldNum" sz="quarter" idx="12"/>
          </p:nvPr>
        </p:nvSpPr>
        <p:spPr/>
        <p:txBody>
          <a:bodyPr/>
          <a:lstStyle/>
          <a:p>
            <a:fld id="{55613499-78E0-1241-830C-C9D8E1E1CB35}" type="slidenum">
              <a:rPr lang="en-GB" smtClean="0"/>
              <a:t>‹N°›</a:t>
            </a:fld>
            <a:endParaRPr lang="en-GB"/>
          </a:p>
        </p:txBody>
      </p:sp>
    </p:spTree>
    <p:extLst>
      <p:ext uri="{BB962C8B-B14F-4D97-AF65-F5344CB8AC3E}">
        <p14:creationId xmlns:p14="http://schemas.microsoft.com/office/powerpoint/2010/main" val="3255989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08915E-1058-D341-9A8D-575E5A748E0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B059ED9D-97F1-5045-BF2E-7F60E6A5B3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8AE70468-BEB9-EA49-9216-8A632F35C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8E43574-CF53-6F4E-9B81-9FC7D5E523B0}"/>
              </a:ext>
            </a:extLst>
          </p:cNvPr>
          <p:cNvSpPr>
            <a:spLocks noGrp="1"/>
          </p:cNvSpPr>
          <p:nvPr>
            <p:ph type="dt" sz="half" idx="10"/>
          </p:nvPr>
        </p:nvSpPr>
        <p:spPr/>
        <p:txBody>
          <a:bodyPr/>
          <a:lstStyle/>
          <a:p>
            <a:fld id="{2CE01B75-4034-B84C-B3EF-FA28F6C2FD85}" type="datetimeFigureOut">
              <a:rPr lang="en-GB" smtClean="0"/>
              <a:t>16/12/2024</a:t>
            </a:fld>
            <a:endParaRPr lang="en-GB"/>
          </a:p>
        </p:txBody>
      </p:sp>
      <p:sp>
        <p:nvSpPr>
          <p:cNvPr id="6" name="Espace réservé du pied de page 5">
            <a:extLst>
              <a:ext uri="{FF2B5EF4-FFF2-40B4-BE49-F238E27FC236}">
                <a16:creationId xmlns:a16="http://schemas.microsoft.com/office/drawing/2014/main" id="{6B0F4852-6AAC-D840-99B7-51E0026F2A36}"/>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82E1FA58-12B4-C047-80BB-C9D050DEA7D0}"/>
              </a:ext>
            </a:extLst>
          </p:cNvPr>
          <p:cNvSpPr>
            <a:spLocks noGrp="1"/>
          </p:cNvSpPr>
          <p:nvPr>
            <p:ph type="sldNum" sz="quarter" idx="12"/>
          </p:nvPr>
        </p:nvSpPr>
        <p:spPr/>
        <p:txBody>
          <a:bodyPr/>
          <a:lstStyle/>
          <a:p>
            <a:fld id="{55613499-78E0-1241-830C-C9D8E1E1CB35}" type="slidenum">
              <a:rPr lang="en-GB" smtClean="0"/>
              <a:t>‹N°›</a:t>
            </a:fld>
            <a:endParaRPr lang="en-GB"/>
          </a:p>
        </p:txBody>
      </p:sp>
    </p:spTree>
    <p:extLst>
      <p:ext uri="{BB962C8B-B14F-4D97-AF65-F5344CB8AC3E}">
        <p14:creationId xmlns:p14="http://schemas.microsoft.com/office/powerpoint/2010/main" val="32948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0D190C0-D9D5-5843-905C-5064920D3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59A4C06E-F380-C242-BA10-AF6ECE694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5670F736-9EA8-9C4F-8041-F4B7B8981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01B75-4034-B84C-B3EF-FA28F6C2FD85}" type="datetimeFigureOut">
              <a:rPr lang="en-GB" smtClean="0"/>
              <a:t>16/12/2024</a:t>
            </a:fld>
            <a:endParaRPr lang="en-GB"/>
          </a:p>
        </p:txBody>
      </p:sp>
      <p:sp>
        <p:nvSpPr>
          <p:cNvPr id="5" name="Espace réservé du pied de page 4">
            <a:extLst>
              <a:ext uri="{FF2B5EF4-FFF2-40B4-BE49-F238E27FC236}">
                <a16:creationId xmlns:a16="http://schemas.microsoft.com/office/drawing/2014/main" id="{D43A1D07-B072-B548-9989-361C49E27C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E8C50705-E551-874C-9625-8E91720E37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13499-78E0-1241-830C-C9D8E1E1CB35}" type="slidenum">
              <a:rPr lang="en-GB" smtClean="0"/>
              <a:t>‹N°›</a:t>
            </a:fld>
            <a:endParaRPr lang="en-GB"/>
          </a:p>
        </p:txBody>
      </p:sp>
    </p:spTree>
    <p:extLst>
      <p:ext uri="{BB962C8B-B14F-4D97-AF65-F5344CB8AC3E}">
        <p14:creationId xmlns:p14="http://schemas.microsoft.com/office/powerpoint/2010/main" val="3538994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iadsb.tmgrup.com.tr/ed03ed/0/0/0/0/800/518?u=https://idsb.tmgrup.com.tr/2019/01/31/arctic-cold-wave-sends-temps-to-record-lows-in-us-midwest-expected-to-ease-1548943614299.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oaa.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2.xml.rels><?xml version="1.0" encoding="UTF-8" standalone="yes"?>
<Relationships xmlns="http://schemas.openxmlformats.org/package/2006/relationships"><Relationship Id="rId3" Type="http://schemas.openxmlformats.org/officeDocument/2006/relationships/hyperlink" Target="https://www.noaa.gov/" TargetMode="Externa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oaa.gov/" TargetMode="Externa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creativecommons.org/licenses/by-nd/4.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ustomXml" Target="../ink/ink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creativecommons.org/licenses/by-nd/4.0/"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www.epa.gov/climate-indicators/climate-change-indicators-cold-related-deaths#ref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hazards.fema.gov/nri/ma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bafu.admin.ch/bafu/en/home/topics/natural-hazards/publications-studies/publications/protection-against-mass-movement-hazards.html" TargetMode="External"/><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hyperlink" Target="https://www.bafu.admin.ch/bafu/en/home/topics/natural-hazards/publications-studies/publications/recommendation-spatial-planning-and-natural-hazards.html" TargetMode="External"/><Relationship Id="rId4" Type="http://schemas.openxmlformats.org/officeDocument/2006/relationships/hyperlink" Target="https://www.bafu.admin.ch/bafu/en/home/topics/natural-hazards/publications-studies/publications/defense-structures-in-avalanche-starting-zones.htm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ndma.gov.in/Governance/Guidelines" TargetMode="External"/><Relationship Id="rId3" Type="http://schemas.openxmlformats.org/officeDocument/2006/relationships/hyperlink" Target="https://doi.org/10.1016/S2542-5196(23)00023-2" TargetMode="External"/><Relationship Id="rId7" Type="http://schemas.openxmlformats.org/officeDocument/2006/relationships/hyperlink" Target="https://ec.europa.eu/clima/eu-action/adaptation-climate-change/eu-adaptation-strategy_en" TargetMode="External"/><Relationship Id="rId2" Type="http://schemas.openxmlformats.org/officeDocument/2006/relationships/hyperlink" Target="https://doi.org/10.1029/2023GH000799" TargetMode="External"/><Relationship Id="rId1" Type="http://schemas.openxmlformats.org/officeDocument/2006/relationships/slideLayout" Target="../slideLayouts/slideLayout2.xml"/><Relationship Id="rId6" Type="http://schemas.openxmlformats.org/officeDocument/2006/relationships/hyperlink" Target="https://cdn.who.int/media/docs/default-source/climate-change/cold-wave-checklists.pdf" TargetMode="External"/><Relationship Id="rId5" Type="http://schemas.openxmlformats.org/officeDocument/2006/relationships/hyperlink" Target="https://unfccc.int/process-and-meetings/the-paris-agreement/the-paris-agreement" TargetMode="External"/><Relationship Id="rId4" Type="http://schemas.openxmlformats.org/officeDocument/2006/relationships/hyperlink" Target="https://doi.org/10.3389/fpubh.2019.00357"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bafu.admin.ch/bafu/en/home/topics/natural-hazards/publications-studies/publications/protection-against-mass-movement-hazards.html" TargetMode="External"/><Relationship Id="rId3" Type="http://schemas.openxmlformats.org/officeDocument/2006/relationships/hyperlink" Target="https://www.revisor.mn.gov/statutes/cite/216b.096" TargetMode="External"/><Relationship Id="rId7" Type="http://schemas.openxmlformats.org/officeDocument/2006/relationships/hyperlink" Target="https://www.ris.bka.gv.at/" TargetMode="External"/><Relationship Id="rId2" Type="http://schemas.openxmlformats.org/officeDocument/2006/relationships/hyperlink" Target="https://www.ge.ch/document/plan-climat-cantonal-2030-2e-generation-0" TargetMode="External"/><Relationship Id="rId1" Type="http://schemas.openxmlformats.org/officeDocument/2006/relationships/slideLayout" Target="../slideLayouts/slideLayout2.xml"/><Relationship Id="rId6" Type="http://schemas.openxmlformats.org/officeDocument/2006/relationships/hyperlink" Target="https://www.osha.gov/laws-regs/oshact/completeoshact" TargetMode="External"/><Relationship Id="rId5" Type="http://schemas.openxmlformats.org/officeDocument/2006/relationships/hyperlink" Target="https://www.fema.gov/sites/default/files/documents/fema_guidance-extreme-temperatures-state-local-tribal-territorial-leaders.pdf" TargetMode="External"/><Relationship Id="rId10" Type="http://schemas.openxmlformats.org/officeDocument/2006/relationships/hyperlink" Target="https://www.bafu.admin.ch/bafu/en/home/topics/natural-hazards/publications-studies/publications/spatial-planning-and-natural-hazards.html" TargetMode="External"/><Relationship Id="rId4" Type="http://schemas.openxmlformats.org/officeDocument/2006/relationships/hyperlink" Target="https://ndma.gov.in/Governance/Guidelines" TargetMode="External"/><Relationship Id="rId9" Type="http://schemas.openxmlformats.org/officeDocument/2006/relationships/hyperlink" Target="https://www.bafu.admin.ch/bafu/en/home/topics/natural-hazards/publications-studies/publications/defense-structures-in-avalanche-starting-zones.html"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iadsb.tmgrup.com.tr/ed03ed/0/0/0/0/800/518?u=https://idsb.tmgrup.com.tr/2019/01/31/arctic-cold-wave-sends-temps-to-record-lows-in-us-midwest-expected-to-ease-1548943614299.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iadsb.tmgrup.com.tr/ed03ed/0/0/0/0/800/518?u=https://idsb.tmgrup.com.tr/2019/01/31/arctic-cold-wave-sends-temps-to-record-lows-in-us-midwest-expected-to-ease-1548943614299.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e image contenant transport, plein air, précipitation, véhicule&#10;&#10;Description générée automatiquement">
            <a:extLst>
              <a:ext uri="{FF2B5EF4-FFF2-40B4-BE49-F238E27FC236}">
                <a16:creationId xmlns:a16="http://schemas.microsoft.com/office/drawing/2014/main" id="{9B82966C-6023-7E01-5492-B6B197A5A641}"/>
              </a:ext>
            </a:extLst>
          </p:cNvPr>
          <p:cNvPicPr>
            <a:picLocks noChangeAspect="1"/>
          </p:cNvPicPr>
          <p:nvPr/>
        </p:nvPicPr>
        <p:blipFill>
          <a:blip r:embed="rId3"/>
          <a:srcRect t="14721" r="-2" b="1471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Image 7" descr="Une image contenant plein air, ciel, bâtiment, gratte-ciel&#10;&#10;Description générée automatiquement">
            <a:extLst>
              <a:ext uri="{FF2B5EF4-FFF2-40B4-BE49-F238E27FC236}">
                <a16:creationId xmlns:a16="http://schemas.microsoft.com/office/drawing/2014/main" id="{E5B8E8B3-B310-6556-FFCE-65C530C8AEDA}"/>
              </a:ext>
            </a:extLst>
          </p:cNvPr>
          <p:cNvPicPr>
            <a:picLocks noChangeAspect="1"/>
          </p:cNvPicPr>
          <p:nvPr/>
        </p:nvPicPr>
        <p:blipFill>
          <a:blip r:embed="rId4"/>
          <a:srcRect r="-2" b="3102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re 1">
            <a:extLst>
              <a:ext uri="{FF2B5EF4-FFF2-40B4-BE49-F238E27FC236}">
                <a16:creationId xmlns:a16="http://schemas.microsoft.com/office/drawing/2014/main" id="{BF3CC222-D6F1-F863-6136-10F429212DB9}"/>
              </a:ext>
            </a:extLst>
          </p:cNvPr>
          <p:cNvSpPr>
            <a:spLocks noGrp="1"/>
          </p:cNvSpPr>
          <p:nvPr>
            <p:ph type="ctrTitle"/>
          </p:nvPr>
        </p:nvSpPr>
        <p:spPr>
          <a:xfrm>
            <a:off x="422741" y="2507109"/>
            <a:ext cx="4832802" cy="1243584"/>
          </a:xfrm>
        </p:spPr>
        <p:txBody>
          <a:bodyPr vert="horz" lIns="91440" tIns="45720" rIns="91440" bIns="45720" rtlCol="0" anchor="ctr">
            <a:noAutofit/>
          </a:bodyPr>
          <a:lstStyle/>
          <a:p>
            <a:pPr algn="l"/>
            <a:r>
              <a:rPr lang="en-US" sz="3600" b="1" kern="1200">
                <a:solidFill>
                  <a:schemeClr val="tx1"/>
                </a:solidFill>
                <a:latin typeface="Avenir Next Demi Bold" panose="020B0503020202020204" pitchFamily="34" charset="0"/>
              </a:rPr>
              <a:t>Extreme cold waves related deaths : Which evolution ?</a:t>
            </a:r>
          </a:p>
        </p:txBody>
      </p:sp>
      <p:sp>
        <p:nvSpPr>
          <p:cNvPr id="5" name="AutoShape 1" descr="Assignment icon">
            <a:extLst>
              <a:ext uri="{FF2B5EF4-FFF2-40B4-BE49-F238E27FC236}">
                <a16:creationId xmlns:a16="http://schemas.microsoft.com/office/drawing/2014/main" id="{A02EF9B0-6D03-C052-98B2-ECECB5775D4B}"/>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 descr="Assignment icon">
            <a:extLst>
              <a:ext uri="{FF2B5EF4-FFF2-40B4-BE49-F238E27FC236}">
                <a16:creationId xmlns:a16="http://schemas.microsoft.com/office/drawing/2014/main" id="{40B8A6F7-027D-30DD-B96A-CC16528DEA3B}"/>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ZoneTexte 2">
            <a:extLst>
              <a:ext uri="{FF2B5EF4-FFF2-40B4-BE49-F238E27FC236}">
                <a16:creationId xmlns:a16="http://schemas.microsoft.com/office/drawing/2014/main" id="{924F62F3-E61E-F04B-A0BF-35E410CA3573}"/>
              </a:ext>
            </a:extLst>
          </p:cNvPr>
          <p:cNvSpPr txBox="1"/>
          <p:nvPr/>
        </p:nvSpPr>
        <p:spPr>
          <a:xfrm>
            <a:off x="396950" y="1228602"/>
            <a:ext cx="4884384" cy="830997"/>
          </a:xfrm>
          <a:prstGeom prst="rect">
            <a:avLst/>
          </a:prstGeom>
          <a:noFill/>
        </p:spPr>
        <p:txBody>
          <a:bodyPr wrap="square" rtlCol="0">
            <a:spAutoFit/>
          </a:bodyPr>
          <a:lstStyle/>
          <a:p>
            <a:pPr algn="ctr"/>
            <a:r>
              <a:rPr lang="en-GB" sz="2400">
                <a:latin typeface="Avenir Next Medium" panose="020B0503020202020204" pitchFamily="34" charset="0"/>
              </a:rPr>
              <a:t>Occupational and Environmental Health</a:t>
            </a:r>
          </a:p>
        </p:txBody>
      </p:sp>
      <p:sp>
        <p:nvSpPr>
          <p:cNvPr id="7" name="ZoneTexte 6">
            <a:extLst>
              <a:ext uri="{FF2B5EF4-FFF2-40B4-BE49-F238E27FC236}">
                <a16:creationId xmlns:a16="http://schemas.microsoft.com/office/drawing/2014/main" id="{AE88A1BB-2348-A540-B850-F3620CCC39B5}"/>
              </a:ext>
            </a:extLst>
          </p:cNvPr>
          <p:cNvSpPr txBox="1"/>
          <p:nvPr/>
        </p:nvSpPr>
        <p:spPr>
          <a:xfrm>
            <a:off x="541567" y="5559542"/>
            <a:ext cx="4595149" cy="646331"/>
          </a:xfrm>
          <a:prstGeom prst="rect">
            <a:avLst/>
          </a:prstGeom>
          <a:noFill/>
        </p:spPr>
        <p:txBody>
          <a:bodyPr wrap="square" rtlCol="0">
            <a:spAutoFit/>
          </a:bodyPr>
          <a:lstStyle/>
          <a:p>
            <a:pPr algn="ctr"/>
            <a:r>
              <a:rPr lang="en-GB">
                <a:latin typeface="Avenir Next" panose="020B0503020202020204" pitchFamily="34" charset="0"/>
              </a:rPr>
              <a:t>Luo </a:t>
            </a:r>
            <a:r>
              <a:rPr lang="en-GB" err="1">
                <a:latin typeface="Avenir Next" panose="020B0503020202020204" pitchFamily="34" charset="0"/>
              </a:rPr>
              <a:t>Mingyang</a:t>
            </a:r>
            <a:r>
              <a:rPr lang="en-GB">
                <a:latin typeface="Avenir Next" panose="020B0503020202020204" pitchFamily="34" charset="0"/>
              </a:rPr>
              <a:t>, Adèle </a:t>
            </a:r>
            <a:r>
              <a:rPr lang="en-GB" err="1">
                <a:latin typeface="Avenir Next" panose="020B0503020202020204" pitchFamily="34" charset="0"/>
              </a:rPr>
              <a:t>Soulier</a:t>
            </a:r>
            <a:r>
              <a:rPr lang="en-GB">
                <a:latin typeface="Avenir Next" panose="020B0503020202020204" pitchFamily="34" charset="0"/>
              </a:rPr>
              <a:t>, Léo Stähli</a:t>
            </a:r>
          </a:p>
          <a:p>
            <a:pPr algn="ctr"/>
            <a:endParaRPr lang="en-GB"/>
          </a:p>
        </p:txBody>
      </p:sp>
    </p:spTree>
    <p:extLst>
      <p:ext uri="{BB962C8B-B14F-4D97-AF65-F5344CB8AC3E}">
        <p14:creationId xmlns:p14="http://schemas.microsoft.com/office/powerpoint/2010/main" val="57091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plein air, ciel, bâtiment, gratte-ciel&#10;&#10;Description générée automatiquement">
            <a:extLst>
              <a:ext uri="{FF2B5EF4-FFF2-40B4-BE49-F238E27FC236}">
                <a16:creationId xmlns:a16="http://schemas.microsoft.com/office/drawing/2014/main" id="{8C9D356C-2FA7-AB93-E119-DABC17D9E2A6}"/>
              </a:ext>
            </a:extLst>
          </p:cNvPr>
          <p:cNvPicPr>
            <a:picLocks noChangeAspect="1"/>
          </p:cNvPicPr>
          <p:nvPr/>
        </p:nvPicPr>
        <p:blipFill>
          <a:blip r:embed="rId2"/>
          <a:srcRect l="16293" r="16293"/>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3DCC27B6-3270-1172-D53B-816FDF757C6E}"/>
              </a:ext>
            </a:extLst>
          </p:cNvPr>
          <p:cNvSpPr txBox="1"/>
          <p:nvPr/>
        </p:nvSpPr>
        <p:spPr>
          <a:xfrm>
            <a:off x="316139" y="1481010"/>
            <a:ext cx="3426116" cy="120814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Bef>
                <a:spcPts val="1000"/>
              </a:spcBef>
            </a:pPr>
            <a:r>
              <a:rPr lang="en-US" sz="3200" b="1" i="1">
                <a:solidFill>
                  <a:schemeClr val="accent1"/>
                </a:solidFill>
              </a:rPr>
              <a:t>Cold Wave characterized by :</a:t>
            </a:r>
            <a:endParaRPr lang="en-US" sz="3200" b="1" i="1">
              <a:solidFill>
                <a:schemeClr val="accent1"/>
              </a:solidFill>
              <a:latin typeface="Calibri" panose="020F0502020204030204"/>
              <a:ea typeface="Calibri"/>
              <a:cs typeface="Calibri"/>
            </a:endParaRPr>
          </a:p>
        </p:txBody>
      </p:sp>
      <p:sp>
        <p:nvSpPr>
          <p:cNvPr id="9" name="ZoneTexte 8">
            <a:extLst>
              <a:ext uri="{FF2B5EF4-FFF2-40B4-BE49-F238E27FC236}">
                <a16:creationId xmlns:a16="http://schemas.microsoft.com/office/drawing/2014/main" id="{A2C2E1BF-DF16-B61B-4D5D-73EEBBE7BCE0}"/>
              </a:ext>
            </a:extLst>
          </p:cNvPr>
          <p:cNvSpPr txBox="1"/>
          <p:nvPr/>
        </p:nvSpPr>
        <p:spPr>
          <a:xfrm>
            <a:off x="133824" y="2546279"/>
            <a:ext cx="4023359" cy="331207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endParaRPr lang="en-US" sz="2800">
              <a:solidFill>
                <a:srgbClr val="000000"/>
              </a:solidFill>
              <a:latin typeface="Avenir Next"/>
              <a:ea typeface="+mn-lt"/>
              <a:cs typeface="+mn-lt"/>
            </a:endParaRPr>
          </a:p>
          <a:p>
            <a:pPr algn="ctr">
              <a:lnSpc>
                <a:spcPct val="90000"/>
              </a:lnSpc>
              <a:spcBef>
                <a:spcPts val="1000"/>
              </a:spcBef>
            </a:pPr>
            <a:r>
              <a:rPr lang="en-US" sz="2800">
                <a:solidFill>
                  <a:srgbClr val="000000"/>
                </a:solidFill>
                <a:latin typeface="Avenir Next"/>
                <a:ea typeface="+mn-lt"/>
                <a:cs typeface="+mn-lt"/>
              </a:rPr>
              <a:t>rate at which the temperature falls</a:t>
            </a:r>
            <a:endParaRPr lang="fr-FR">
              <a:solidFill>
                <a:srgbClr val="000000"/>
              </a:solidFill>
              <a:latin typeface="Avenir Next"/>
              <a:ea typeface="+mn-lt"/>
              <a:cs typeface="+mn-lt"/>
            </a:endParaRPr>
          </a:p>
          <a:p>
            <a:pPr algn="ctr">
              <a:lnSpc>
                <a:spcPct val="90000"/>
              </a:lnSpc>
              <a:spcBef>
                <a:spcPts val="1000"/>
              </a:spcBef>
            </a:pPr>
            <a:r>
              <a:rPr lang="en-US" sz="2800">
                <a:solidFill>
                  <a:srgbClr val="000000"/>
                </a:solidFill>
                <a:latin typeface="Avenir Next"/>
                <a:ea typeface="+mn-lt"/>
                <a:cs typeface="+mn-lt"/>
              </a:rPr>
              <a:t>+</a:t>
            </a:r>
            <a:endParaRPr lang="fr-FR">
              <a:solidFill>
                <a:srgbClr val="000000"/>
              </a:solidFill>
              <a:latin typeface="Avenir Next"/>
              <a:ea typeface="+mn-lt"/>
              <a:cs typeface="+mn-lt"/>
            </a:endParaRPr>
          </a:p>
          <a:p>
            <a:pPr algn="ctr">
              <a:lnSpc>
                <a:spcPct val="90000"/>
              </a:lnSpc>
              <a:spcBef>
                <a:spcPts val="1000"/>
              </a:spcBef>
            </a:pPr>
            <a:r>
              <a:rPr lang="en-US" sz="2800">
                <a:solidFill>
                  <a:srgbClr val="000000"/>
                </a:solidFill>
                <a:latin typeface="Avenir Next"/>
                <a:ea typeface="+mn-lt"/>
                <a:cs typeface="+mn-lt"/>
              </a:rPr>
              <a:t> the minimum to which it falls</a:t>
            </a:r>
            <a:endParaRPr lang="fr-FR">
              <a:latin typeface="Avenir Next"/>
            </a:endParaRPr>
          </a:p>
        </p:txBody>
      </p:sp>
      <p:sp>
        <p:nvSpPr>
          <p:cNvPr id="8" name="ZoneTexte 7">
            <a:extLst>
              <a:ext uri="{FF2B5EF4-FFF2-40B4-BE49-F238E27FC236}">
                <a16:creationId xmlns:a16="http://schemas.microsoft.com/office/drawing/2014/main" id="{06FCFC1E-D476-9D4D-D4A3-A1FA52DEC79A}"/>
              </a:ext>
            </a:extLst>
          </p:cNvPr>
          <p:cNvSpPr txBox="1"/>
          <p:nvPr/>
        </p:nvSpPr>
        <p:spPr>
          <a:xfrm>
            <a:off x="0" y="6608496"/>
            <a:ext cx="746490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i="1" u="sng">
                <a:ea typeface="Calibri"/>
                <a:cs typeface="Calibri"/>
              </a:rPr>
              <a:t>Image </a:t>
            </a:r>
            <a:r>
              <a:rPr lang="fr-FR" sz="1000">
                <a:ea typeface="Calibri"/>
                <a:cs typeface="Calibri"/>
              </a:rPr>
              <a:t>:</a:t>
            </a:r>
            <a:r>
              <a:rPr lang="fr-FR" sz="1000">
                <a:ea typeface="+mn-lt"/>
                <a:cs typeface="+mn-lt"/>
                <a:hlinkClick r:id="rId3"/>
              </a:rPr>
              <a:t>Mist rises from frozen Lake Michigan during one of the worst cold waves in Chicago, Illinois USA, 30 January 2019. (AFP Photo) </a:t>
            </a:r>
            <a:endParaRPr lang="fr-FR" sz="1000">
              <a:ea typeface="Calibri"/>
              <a:cs typeface="Calibri"/>
            </a:endParaRPr>
          </a:p>
        </p:txBody>
      </p:sp>
      <p:sp>
        <p:nvSpPr>
          <p:cNvPr id="10" name="Titre 1">
            <a:extLst>
              <a:ext uri="{FF2B5EF4-FFF2-40B4-BE49-F238E27FC236}">
                <a16:creationId xmlns:a16="http://schemas.microsoft.com/office/drawing/2014/main" id="{37D7D643-F873-BB4F-881B-D5C550B2DCB6}"/>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a:t>
            </a:r>
            <a:r>
              <a:rPr lang="en-GB" sz="1600" i="1">
                <a:latin typeface="Avenir Next Medium" panose="020B0503020202020204" pitchFamily="34" charset="0"/>
              </a:rPr>
              <a:t>Background information </a:t>
            </a:r>
            <a:r>
              <a:rPr lang="en-GB" sz="1600" i="1">
                <a:solidFill>
                  <a:schemeClr val="bg2">
                    <a:lumMod val="50000"/>
                  </a:schemeClr>
                </a:solidFill>
                <a:latin typeface="Avenir Next Medium" panose="020B0503020202020204" pitchFamily="34" charset="0"/>
              </a:rPr>
              <a:t>– Risk assessment – Relevant regulation - Recommendations</a:t>
            </a:r>
            <a:endParaRPr lang="en-US" sz="1600" i="1">
              <a:solidFill>
                <a:schemeClr val="bg2">
                  <a:lumMod val="50000"/>
                </a:schemeClr>
              </a:solidFill>
              <a:latin typeface="Avenir Next Medium" panose="020B0503020202020204" pitchFamily="34" charset="0"/>
            </a:endParaRPr>
          </a:p>
        </p:txBody>
      </p:sp>
    </p:spTree>
    <p:extLst>
      <p:ext uri="{BB962C8B-B14F-4D97-AF65-F5344CB8AC3E}">
        <p14:creationId xmlns:p14="http://schemas.microsoft.com/office/powerpoint/2010/main" val="2512840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A2C2E1BF-DF16-B61B-4D5D-73EEBBE7BCE0}"/>
              </a:ext>
            </a:extLst>
          </p:cNvPr>
          <p:cNvSpPr txBox="1"/>
          <p:nvPr/>
        </p:nvSpPr>
        <p:spPr>
          <a:xfrm>
            <a:off x="328208" y="851008"/>
            <a:ext cx="4214382" cy="351167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r>
              <a:rPr lang="en-US" sz="2800" b="1" i="1">
                <a:solidFill>
                  <a:schemeClr val="accent1"/>
                </a:solidFill>
                <a:latin typeface="Avenir Next"/>
                <a:cs typeface="Arial"/>
              </a:rPr>
              <a:t>Temperatures classified as a cold wave :</a:t>
            </a:r>
            <a:endParaRPr lang="fr-FR" sz="2800" b="1" i="1">
              <a:solidFill>
                <a:schemeClr val="accent1"/>
              </a:solidFill>
              <a:latin typeface="Avenir Next"/>
              <a:cs typeface="Arial"/>
            </a:endParaRPr>
          </a:p>
          <a:p>
            <a:pPr algn="ctr">
              <a:lnSpc>
                <a:spcPct val="90000"/>
              </a:lnSpc>
              <a:spcBef>
                <a:spcPts val="1000"/>
              </a:spcBef>
            </a:pPr>
            <a:r>
              <a:rPr lang="en-US" sz="2400">
                <a:solidFill>
                  <a:srgbClr val="000000"/>
                </a:solidFill>
                <a:latin typeface="Avenir Next"/>
                <a:cs typeface="Arial"/>
              </a:rPr>
              <a:t>depend on the </a:t>
            </a:r>
            <a:r>
              <a:rPr lang="en-US" sz="2400" b="1">
                <a:solidFill>
                  <a:srgbClr val="000000"/>
                </a:solidFill>
                <a:latin typeface="Avenir Next"/>
                <a:cs typeface="Arial"/>
              </a:rPr>
              <a:t>location</a:t>
            </a:r>
            <a:r>
              <a:rPr lang="en-US" sz="2400">
                <a:solidFill>
                  <a:srgbClr val="000000"/>
                </a:solidFill>
                <a:latin typeface="Avenir Next"/>
                <a:cs typeface="Arial"/>
              </a:rPr>
              <a:t> </a:t>
            </a:r>
            <a:endParaRPr lang="fr-FR" sz="2400">
              <a:solidFill>
                <a:srgbClr val="000000"/>
              </a:solidFill>
              <a:latin typeface="Avenir Next"/>
              <a:cs typeface="Arial"/>
            </a:endParaRPr>
          </a:p>
          <a:p>
            <a:pPr algn="ctr">
              <a:lnSpc>
                <a:spcPct val="90000"/>
              </a:lnSpc>
              <a:spcBef>
                <a:spcPts val="1000"/>
              </a:spcBef>
            </a:pPr>
            <a:r>
              <a:rPr lang="en-US" sz="2400">
                <a:solidFill>
                  <a:srgbClr val="000000"/>
                </a:solidFill>
                <a:latin typeface="Avenir Next"/>
                <a:cs typeface="Arial"/>
              </a:rPr>
              <a:t>and</a:t>
            </a:r>
            <a:endParaRPr lang="fr-FR" sz="2400">
              <a:solidFill>
                <a:srgbClr val="000000"/>
              </a:solidFill>
              <a:latin typeface="Avenir Next"/>
              <a:cs typeface="Arial"/>
            </a:endParaRPr>
          </a:p>
          <a:p>
            <a:pPr algn="ctr">
              <a:lnSpc>
                <a:spcPct val="90000"/>
              </a:lnSpc>
              <a:spcBef>
                <a:spcPts val="1000"/>
              </a:spcBef>
            </a:pPr>
            <a:r>
              <a:rPr lang="en-US" sz="2400">
                <a:solidFill>
                  <a:srgbClr val="000000"/>
                </a:solidFill>
                <a:latin typeface="Avenir Next"/>
                <a:cs typeface="Arial"/>
              </a:rPr>
              <a:t>the </a:t>
            </a:r>
            <a:r>
              <a:rPr lang="en-US" sz="2400" b="1">
                <a:solidFill>
                  <a:srgbClr val="000000"/>
                </a:solidFill>
                <a:latin typeface="Avenir Next"/>
                <a:cs typeface="Arial"/>
              </a:rPr>
              <a:t>time of the year </a:t>
            </a:r>
            <a:endParaRPr lang="en-US" sz="2400">
              <a:solidFill>
                <a:srgbClr val="000000"/>
              </a:solidFill>
              <a:latin typeface="Avenir Next"/>
              <a:cs typeface="Arial"/>
            </a:endParaRPr>
          </a:p>
          <a:p>
            <a:pPr algn="ctr">
              <a:lnSpc>
                <a:spcPct val="90000"/>
              </a:lnSpc>
              <a:spcBef>
                <a:spcPts val="1000"/>
              </a:spcBef>
            </a:pPr>
            <a:r>
              <a:rPr lang="en-US" sz="2000">
                <a:solidFill>
                  <a:schemeClr val="bg2">
                    <a:lumMod val="50000"/>
                  </a:schemeClr>
                </a:solidFill>
                <a:latin typeface="Avenir Next"/>
                <a:cs typeface="Arial"/>
              </a:rPr>
              <a:t>taking the temperature difference from normal into account</a:t>
            </a:r>
            <a:endParaRPr lang="fr-FR" sz="2000">
              <a:solidFill>
                <a:schemeClr val="bg2">
                  <a:lumMod val="50000"/>
                </a:schemeClr>
              </a:solidFill>
              <a:latin typeface="Avenir Next"/>
            </a:endParaRPr>
          </a:p>
        </p:txBody>
      </p:sp>
      <p:sp>
        <p:nvSpPr>
          <p:cNvPr id="10" name="ZoneTexte 9">
            <a:extLst>
              <a:ext uri="{FF2B5EF4-FFF2-40B4-BE49-F238E27FC236}">
                <a16:creationId xmlns:a16="http://schemas.microsoft.com/office/drawing/2014/main" id="{3FCB357D-F720-73DF-5DAC-6D5EDE4C054F}"/>
              </a:ext>
            </a:extLst>
          </p:cNvPr>
          <p:cNvSpPr txBox="1"/>
          <p:nvPr/>
        </p:nvSpPr>
        <p:spPr>
          <a:xfrm>
            <a:off x="5354231" y="6616640"/>
            <a:ext cx="68377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1000" i="1" u="sng">
                <a:ea typeface="Calibri"/>
                <a:cs typeface="Calibri"/>
              </a:rPr>
              <a:t>Image </a:t>
            </a:r>
            <a:r>
              <a:rPr lang="fr-FR" sz="1000">
                <a:ea typeface="Calibri"/>
                <a:cs typeface="Calibri"/>
              </a:rPr>
              <a:t>: </a:t>
            </a:r>
            <a:r>
              <a:rPr lang="fr-FR" sz="1000">
                <a:ea typeface="+mn-lt"/>
                <a:cs typeface="+mn-lt"/>
                <a:hlinkClick r:id="rId3"/>
              </a:rPr>
              <a:t>https://www.noaa.gov/</a:t>
            </a:r>
            <a:endParaRPr lang="fr-FR" sz="1000">
              <a:ea typeface="+mn-lt"/>
              <a:cs typeface="+mn-lt"/>
            </a:endParaRPr>
          </a:p>
          <a:p>
            <a:pPr algn="r"/>
            <a:endParaRPr lang="fr-FR" sz="1000">
              <a:ea typeface="+mn-lt"/>
              <a:cs typeface="+mn-lt"/>
            </a:endParaRPr>
          </a:p>
        </p:txBody>
      </p:sp>
      <p:pic>
        <p:nvPicPr>
          <p:cNvPr id="13" name="Image 12" descr="Une image contenant texte, carte, atlas, diagramme&#10;&#10;Description générée automatiquement">
            <a:extLst>
              <a:ext uri="{FF2B5EF4-FFF2-40B4-BE49-F238E27FC236}">
                <a16:creationId xmlns:a16="http://schemas.microsoft.com/office/drawing/2014/main" id="{F8F86B8F-CDCC-154F-88DD-B985DE1AFA81}"/>
              </a:ext>
            </a:extLst>
          </p:cNvPr>
          <p:cNvPicPr>
            <a:picLocks/>
          </p:cNvPicPr>
          <p:nvPr/>
        </p:nvPicPr>
        <p:blipFill rotWithShape="1">
          <a:blip r:embed="rId4"/>
          <a:srcRect l="17080" t="10395" r="15450" b="22135"/>
          <a:stretch/>
        </p:blipFill>
        <p:spPr>
          <a:xfrm>
            <a:off x="8244171" y="1407624"/>
            <a:ext cx="3792334" cy="3792334"/>
          </a:xfrm>
          <a:prstGeom prst="ellipse">
            <a:avLst/>
          </a:prstGeom>
          <a:ln w="19050">
            <a:noFill/>
          </a:ln>
        </p:spPr>
      </p:pic>
      <p:sp>
        <p:nvSpPr>
          <p:cNvPr id="15" name="ZoneTexte 14">
            <a:extLst>
              <a:ext uri="{FF2B5EF4-FFF2-40B4-BE49-F238E27FC236}">
                <a16:creationId xmlns:a16="http://schemas.microsoft.com/office/drawing/2014/main" id="{66DEA926-F752-504A-B3E4-4F2FD6D2D457}"/>
              </a:ext>
            </a:extLst>
          </p:cNvPr>
          <p:cNvSpPr txBox="1"/>
          <p:nvPr/>
        </p:nvSpPr>
        <p:spPr>
          <a:xfrm>
            <a:off x="3907848" y="4030673"/>
            <a:ext cx="4336323" cy="331207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r>
              <a:rPr lang="en-US" sz="2800" b="1" i="1">
                <a:solidFill>
                  <a:schemeClr val="accent1"/>
                </a:solidFill>
                <a:latin typeface="Avenir Next"/>
                <a:cs typeface="Arial"/>
              </a:rPr>
              <a:t> EXTREME cold wave  :</a:t>
            </a:r>
            <a:endParaRPr lang="fr-FR" sz="2800" b="1" i="1">
              <a:solidFill>
                <a:schemeClr val="accent1"/>
              </a:solidFill>
              <a:latin typeface="Avenir Next"/>
              <a:cs typeface="Arial"/>
            </a:endParaRPr>
          </a:p>
          <a:p>
            <a:pPr algn="ctr">
              <a:lnSpc>
                <a:spcPct val="90000"/>
              </a:lnSpc>
              <a:spcBef>
                <a:spcPts val="1000"/>
              </a:spcBef>
            </a:pPr>
            <a:r>
              <a:rPr lang="en-US" sz="1200" b="1" i="1">
                <a:solidFill>
                  <a:schemeClr val="accent1"/>
                </a:solidFill>
                <a:latin typeface="Avenir Next"/>
                <a:ea typeface="Calibri"/>
                <a:cs typeface="Arial"/>
              </a:rPr>
              <a:t>According to the CISA </a:t>
            </a:r>
          </a:p>
          <a:p>
            <a:pPr algn="ctr">
              <a:lnSpc>
                <a:spcPct val="90000"/>
              </a:lnSpc>
              <a:spcBef>
                <a:spcPts val="1000"/>
              </a:spcBef>
            </a:pPr>
            <a:r>
              <a:rPr lang="en-US" sz="2400">
                <a:solidFill>
                  <a:srgbClr val="000000"/>
                </a:solidFill>
                <a:latin typeface="Avenir Next"/>
                <a:ea typeface="Calibri"/>
                <a:cs typeface="Calibri"/>
              </a:rPr>
              <a:t>Temperatures lower</a:t>
            </a:r>
            <a:r>
              <a:rPr lang="en-US" sz="2400">
                <a:solidFill>
                  <a:srgbClr val="000000"/>
                </a:solidFill>
                <a:latin typeface="Avenir Next"/>
                <a:ea typeface="+mn-lt"/>
                <a:cs typeface="+mn-lt"/>
              </a:rPr>
              <a:t> than </a:t>
            </a:r>
            <a:r>
              <a:rPr lang="en-US" sz="2400" u="sng">
                <a:solidFill>
                  <a:srgbClr val="000000"/>
                </a:solidFill>
                <a:latin typeface="Avenir Next"/>
                <a:ea typeface="+mn-lt"/>
                <a:cs typeface="+mn-lt"/>
              </a:rPr>
              <a:t>historical averages</a:t>
            </a:r>
            <a:r>
              <a:rPr lang="en-US" sz="2400">
                <a:solidFill>
                  <a:srgbClr val="000000"/>
                </a:solidFill>
                <a:latin typeface="Avenir Next"/>
                <a:ea typeface="+mn-lt"/>
                <a:cs typeface="+mn-lt"/>
              </a:rPr>
              <a:t> to the point that it </a:t>
            </a:r>
            <a:r>
              <a:rPr lang="en-US" sz="2400" u="sng">
                <a:solidFill>
                  <a:srgbClr val="000000"/>
                </a:solidFill>
                <a:latin typeface="Avenir Next"/>
                <a:ea typeface="+mn-lt"/>
                <a:cs typeface="+mn-lt"/>
              </a:rPr>
              <a:t>creates a dangerous environment</a:t>
            </a:r>
            <a:r>
              <a:rPr lang="en-US" sz="2400">
                <a:solidFill>
                  <a:srgbClr val="000000"/>
                </a:solidFill>
                <a:latin typeface="Avenir Next"/>
                <a:ea typeface="+mn-lt"/>
                <a:cs typeface="+mn-lt"/>
              </a:rPr>
              <a:t> for people and animals</a:t>
            </a:r>
            <a:endParaRPr lang="en-US" sz="2400">
              <a:latin typeface="Avenir Next"/>
              <a:ea typeface="Calibri"/>
              <a:cs typeface="Calibri"/>
            </a:endParaRPr>
          </a:p>
        </p:txBody>
      </p:sp>
      <p:sp>
        <p:nvSpPr>
          <p:cNvPr id="5" name="Arc 4">
            <a:extLst>
              <a:ext uri="{FF2B5EF4-FFF2-40B4-BE49-F238E27FC236}">
                <a16:creationId xmlns:a16="http://schemas.microsoft.com/office/drawing/2014/main" id="{5137A74F-30E4-AA44-A468-2944F86C5100}"/>
              </a:ext>
            </a:extLst>
          </p:cNvPr>
          <p:cNvSpPr/>
          <p:nvPr/>
        </p:nvSpPr>
        <p:spPr>
          <a:xfrm rot="11308017">
            <a:off x="2330859" y="3290362"/>
            <a:ext cx="2506825" cy="186260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itre 1">
            <a:extLst>
              <a:ext uri="{FF2B5EF4-FFF2-40B4-BE49-F238E27FC236}">
                <a16:creationId xmlns:a16="http://schemas.microsoft.com/office/drawing/2014/main" id="{9EB91158-5965-804F-8F86-12C19E794773}"/>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a:t>
            </a:r>
            <a:r>
              <a:rPr lang="en-GB" sz="1600" i="1">
                <a:latin typeface="Avenir Next Medium" panose="020B0503020202020204" pitchFamily="34" charset="0"/>
              </a:rPr>
              <a:t>Background information </a:t>
            </a:r>
            <a:r>
              <a:rPr lang="en-GB" sz="1600" i="1">
                <a:solidFill>
                  <a:schemeClr val="bg2">
                    <a:lumMod val="50000"/>
                  </a:schemeClr>
                </a:solidFill>
                <a:latin typeface="Avenir Next Medium" panose="020B0503020202020204" pitchFamily="34" charset="0"/>
              </a:rPr>
              <a:t>– Risk assessment – Relevant regulation - Recommendations</a:t>
            </a:r>
            <a:endParaRPr lang="en-US" sz="1600" i="1">
              <a:solidFill>
                <a:schemeClr val="bg2">
                  <a:lumMod val="50000"/>
                </a:schemeClr>
              </a:solidFill>
              <a:latin typeface="Avenir Next Medium" panose="020B0503020202020204" pitchFamily="34" charset="0"/>
            </a:endParaRPr>
          </a:p>
        </p:txBody>
      </p:sp>
    </p:spTree>
    <p:extLst>
      <p:ext uri="{BB962C8B-B14F-4D97-AF65-F5344CB8AC3E}">
        <p14:creationId xmlns:p14="http://schemas.microsoft.com/office/powerpoint/2010/main" val="3661425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exte, carte, atlas, diagramme&#10;&#10;Description générée automatiquement">
            <a:extLst>
              <a:ext uri="{FF2B5EF4-FFF2-40B4-BE49-F238E27FC236}">
                <a16:creationId xmlns:a16="http://schemas.microsoft.com/office/drawing/2014/main" id="{8C9D356C-2FA7-AB93-E119-DABC17D9E2A6}"/>
              </a:ext>
            </a:extLst>
          </p:cNvPr>
          <p:cNvPicPr>
            <a:picLocks noChangeAspect="1"/>
          </p:cNvPicPr>
          <p:nvPr/>
        </p:nvPicPr>
        <p:blipFill>
          <a:blip r:embed="rId2"/>
          <a:srcRect l="2600" r="2600"/>
          <a:stretch/>
        </p:blipFill>
        <p:spPr>
          <a:xfrm>
            <a:off x="3524250" y="348640"/>
            <a:ext cx="8668512" cy="6857990"/>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a:extLst>
              <a:ext uri="{FF2B5EF4-FFF2-40B4-BE49-F238E27FC236}">
                <a16:creationId xmlns:a16="http://schemas.microsoft.com/office/drawing/2014/main" id="{A2C2E1BF-DF16-B61B-4D5D-73EEBBE7BCE0}"/>
              </a:ext>
            </a:extLst>
          </p:cNvPr>
          <p:cNvSpPr txBox="1"/>
          <p:nvPr/>
        </p:nvSpPr>
        <p:spPr>
          <a:xfrm>
            <a:off x="134067" y="1717027"/>
            <a:ext cx="4023359" cy="331207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r>
              <a:rPr lang="en-US" sz="2800" b="1" i="1">
                <a:solidFill>
                  <a:schemeClr val="accent1"/>
                </a:solidFill>
                <a:latin typeface="Avenir Next"/>
                <a:cs typeface="Arial"/>
              </a:rPr>
              <a:t>Temperatures classified as a cold wave :</a:t>
            </a:r>
            <a:endParaRPr lang="fr-FR" sz="2800" b="1" i="1">
              <a:solidFill>
                <a:schemeClr val="accent1"/>
              </a:solidFill>
              <a:latin typeface="Avenir Next"/>
              <a:cs typeface="Arial"/>
            </a:endParaRPr>
          </a:p>
          <a:p>
            <a:pPr algn="ctr">
              <a:lnSpc>
                <a:spcPct val="90000"/>
              </a:lnSpc>
              <a:spcBef>
                <a:spcPts val="1000"/>
              </a:spcBef>
            </a:pPr>
            <a:r>
              <a:rPr lang="en-US" sz="2400">
                <a:solidFill>
                  <a:srgbClr val="000000"/>
                </a:solidFill>
                <a:latin typeface="Avenir Next"/>
                <a:cs typeface="Arial"/>
              </a:rPr>
              <a:t>depend on the location </a:t>
            </a:r>
            <a:endParaRPr lang="fr-FR" sz="2400">
              <a:solidFill>
                <a:srgbClr val="000000"/>
              </a:solidFill>
              <a:latin typeface="Avenir Next"/>
              <a:cs typeface="Arial"/>
            </a:endParaRPr>
          </a:p>
          <a:p>
            <a:pPr algn="ctr">
              <a:lnSpc>
                <a:spcPct val="90000"/>
              </a:lnSpc>
              <a:spcBef>
                <a:spcPts val="1000"/>
              </a:spcBef>
            </a:pPr>
            <a:r>
              <a:rPr lang="en-US" sz="2400">
                <a:solidFill>
                  <a:srgbClr val="000000"/>
                </a:solidFill>
                <a:latin typeface="Avenir Next"/>
                <a:cs typeface="Arial"/>
              </a:rPr>
              <a:t>+</a:t>
            </a:r>
            <a:endParaRPr lang="fr-FR" sz="2400">
              <a:solidFill>
                <a:srgbClr val="000000"/>
              </a:solidFill>
              <a:latin typeface="Avenir Next"/>
              <a:cs typeface="Arial"/>
            </a:endParaRPr>
          </a:p>
          <a:p>
            <a:pPr algn="ctr">
              <a:lnSpc>
                <a:spcPct val="90000"/>
              </a:lnSpc>
              <a:spcBef>
                <a:spcPts val="1000"/>
              </a:spcBef>
            </a:pPr>
            <a:r>
              <a:rPr lang="en-US" sz="2400">
                <a:solidFill>
                  <a:srgbClr val="000000"/>
                </a:solidFill>
                <a:latin typeface="Avenir Next"/>
                <a:cs typeface="Arial"/>
              </a:rPr>
              <a:t>the time of the year </a:t>
            </a:r>
            <a:endParaRPr lang="fr-FR" sz="2400">
              <a:solidFill>
                <a:srgbClr val="000000"/>
              </a:solidFill>
              <a:latin typeface="Avenir Next"/>
              <a:cs typeface="Arial"/>
            </a:endParaRPr>
          </a:p>
          <a:p>
            <a:pPr algn="ctr">
              <a:lnSpc>
                <a:spcPct val="90000"/>
              </a:lnSpc>
              <a:spcBef>
                <a:spcPts val="1000"/>
              </a:spcBef>
            </a:pPr>
            <a:endParaRPr lang="en-US" sz="2400">
              <a:solidFill>
                <a:srgbClr val="000000"/>
              </a:solidFill>
              <a:latin typeface="Avenir Next"/>
              <a:cs typeface="Arial"/>
            </a:endParaRPr>
          </a:p>
          <a:p>
            <a:pPr algn="ctr">
              <a:lnSpc>
                <a:spcPct val="90000"/>
              </a:lnSpc>
              <a:spcBef>
                <a:spcPts val="1000"/>
              </a:spcBef>
            </a:pPr>
            <a:r>
              <a:rPr lang="en-US" sz="2000">
                <a:solidFill>
                  <a:srgbClr val="000000"/>
                </a:solidFill>
                <a:latin typeface="Avenir Next"/>
                <a:cs typeface="Arial"/>
              </a:rPr>
              <a:t>(taking the temperature difference from normal into account)</a:t>
            </a:r>
            <a:endParaRPr lang="fr-FR" sz="2000">
              <a:latin typeface="Avenir Next"/>
            </a:endParaRPr>
          </a:p>
        </p:txBody>
      </p:sp>
      <p:sp>
        <p:nvSpPr>
          <p:cNvPr id="10" name="ZoneTexte 9">
            <a:extLst>
              <a:ext uri="{FF2B5EF4-FFF2-40B4-BE49-F238E27FC236}">
                <a16:creationId xmlns:a16="http://schemas.microsoft.com/office/drawing/2014/main" id="{3FCB357D-F720-73DF-5DAC-6D5EDE4C054F}"/>
              </a:ext>
            </a:extLst>
          </p:cNvPr>
          <p:cNvSpPr txBox="1"/>
          <p:nvPr/>
        </p:nvSpPr>
        <p:spPr>
          <a:xfrm>
            <a:off x="0" y="6608496"/>
            <a:ext cx="68377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i="1" u="sng">
                <a:ea typeface="Calibri"/>
                <a:cs typeface="Calibri"/>
              </a:rPr>
              <a:t>Image </a:t>
            </a:r>
            <a:r>
              <a:rPr lang="fr-FR" sz="1000">
                <a:ea typeface="Calibri"/>
                <a:cs typeface="Calibri"/>
              </a:rPr>
              <a:t>: </a:t>
            </a:r>
            <a:r>
              <a:rPr lang="fr-FR" sz="1000">
                <a:ea typeface="+mn-lt"/>
                <a:cs typeface="+mn-lt"/>
                <a:hlinkClick r:id="rId3"/>
              </a:rPr>
              <a:t>https://www.noaa.gov/</a:t>
            </a:r>
            <a:endParaRPr lang="fr-FR" sz="1000">
              <a:ea typeface="+mn-lt"/>
              <a:cs typeface="+mn-lt"/>
            </a:endParaRPr>
          </a:p>
          <a:p>
            <a:endParaRPr lang="fr-FR" sz="1000">
              <a:ea typeface="+mn-lt"/>
              <a:cs typeface="+mn-lt"/>
            </a:endParaRPr>
          </a:p>
        </p:txBody>
      </p:sp>
      <p:sp>
        <p:nvSpPr>
          <p:cNvPr id="7" name="ZoneTexte 6">
            <a:extLst>
              <a:ext uri="{FF2B5EF4-FFF2-40B4-BE49-F238E27FC236}">
                <a16:creationId xmlns:a16="http://schemas.microsoft.com/office/drawing/2014/main" id="{26C7CA33-7AC5-E4FA-557C-FF78C59718E1}"/>
              </a:ext>
            </a:extLst>
          </p:cNvPr>
          <p:cNvSpPr txBox="1"/>
          <p:nvPr/>
        </p:nvSpPr>
        <p:spPr>
          <a:xfrm>
            <a:off x="3524250" y="6858000"/>
            <a:ext cx="8667750" cy="317500"/>
          </a:xfrm>
          <a:prstGeom prst="rect">
            <a:avLst/>
          </a:prstGeom>
        </p:spPr>
        <p:txBody>
          <a:bodyPr>
            <a:normAutofit fontScale="92500" lnSpcReduction="20000"/>
          </a:bodyPr>
          <a:lstStyle/>
          <a:p>
            <a:r>
              <a:rPr lang="en-US"/>
              <a:t>ThePhoto par PhotoAuthor est fournie sous licence CCYYSA.</a:t>
            </a:r>
          </a:p>
        </p:txBody>
      </p:sp>
      <p:sp>
        <p:nvSpPr>
          <p:cNvPr id="11" name="Titre 1">
            <a:extLst>
              <a:ext uri="{FF2B5EF4-FFF2-40B4-BE49-F238E27FC236}">
                <a16:creationId xmlns:a16="http://schemas.microsoft.com/office/drawing/2014/main" id="{8EAB2135-7C3A-514B-9B2D-83082C38F8AC}"/>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a:t>
            </a:r>
            <a:r>
              <a:rPr lang="en-GB" sz="1600" i="1">
                <a:latin typeface="Avenir Next Medium" panose="020B0503020202020204" pitchFamily="34" charset="0"/>
              </a:rPr>
              <a:t>Background information </a:t>
            </a:r>
            <a:r>
              <a:rPr lang="en-GB" sz="1600" i="1">
                <a:solidFill>
                  <a:schemeClr val="bg2">
                    <a:lumMod val="50000"/>
                  </a:schemeClr>
                </a:solidFill>
                <a:latin typeface="Avenir Next Medium" panose="020B0503020202020204" pitchFamily="34" charset="0"/>
              </a:rPr>
              <a:t>– Risk assessment – Relevant regulation - Recommendations</a:t>
            </a:r>
            <a:endParaRPr lang="en-US" sz="1600" i="1">
              <a:solidFill>
                <a:schemeClr val="bg2">
                  <a:lumMod val="50000"/>
                </a:schemeClr>
              </a:solidFill>
              <a:latin typeface="Avenir Next Medium" panose="020B0503020202020204" pitchFamily="34" charset="0"/>
            </a:endParaRPr>
          </a:p>
        </p:txBody>
      </p:sp>
    </p:spTree>
    <p:extLst>
      <p:ext uri="{BB962C8B-B14F-4D97-AF65-F5344CB8AC3E}">
        <p14:creationId xmlns:p14="http://schemas.microsoft.com/office/powerpoint/2010/main" val="4262326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 C</a:t>
            </a:r>
            <a:endParaRPr lang="en-US"/>
          </a:p>
        </p:txBody>
      </p:sp>
      <p:pic>
        <p:nvPicPr>
          <p:cNvPr id="3" name="Image 2" descr="Une image contenant texte, carte, atlas, diagramme&#10;&#10;Description générée automatiquement">
            <a:extLst>
              <a:ext uri="{FF2B5EF4-FFF2-40B4-BE49-F238E27FC236}">
                <a16:creationId xmlns:a16="http://schemas.microsoft.com/office/drawing/2014/main" id="{8C9D356C-2FA7-AB93-E119-DABC17D9E2A6}"/>
              </a:ext>
            </a:extLst>
          </p:cNvPr>
          <p:cNvPicPr>
            <a:picLocks noChangeAspect="1"/>
          </p:cNvPicPr>
          <p:nvPr/>
        </p:nvPicPr>
        <p:blipFill>
          <a:blip r:embed="rId2"/>
          <a:srcRect l="2600" r="2600"/>
          <a:stretch/>
        </p:blipFill>
        <p:spPr>
          <a:xfrm>
            <a:off x="3523488" y="443894"/>
            <a:ext cx="8668512" cy="6857990"/>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a:extLst>
              <a:ext uri="{FF2B5EF4-FFF2-40B4-BE49-F238E27FC236}">
                <a16:creationId xmlns:a16="http://schemas.microsoft.com/office/drawing/2014/main" id="{A2C2E1BF-DF16-B61B-4D5D-73EEBBE7BCE0}"/>
              </a:ext>
            </a:extLst>
          </p:cNvPr>
          <p:cNvSpPr txBox="1"/>
          <p:nvPr/>
        </p:nvSpPr>
        <p:spPr>
          <a:xfrm>
            <a:off x="134067" y="1717027"/>
            <a:ext cx="4336323" cy="331207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r>
              <a:rPr lang="en-US" sz="2800" b="1" i="1">
                <a:solidFill>
                  <a:schemeClr val="accent1"/>
                </a:solidFill>
                <a:latin typeface="Avenir Next"/>
                <a:cs typeface="Arial"/>
              </a:rPr>
              <a:t> EXTREME cold wave  :</a:t>
            </a:r>
            <a:endParaRPr lang="fr-FR" sz="2800" b="1" i="1">
              <a:solidFill>
                <a:schemeClr val="accent1"/>
              </a:solidFill>
              <a:latin typeface="Avenir Next"/>
              <a:cs typeface="Arial"/>
            </a:endParaRPr>
          </a:p>
          <a:p>
            <a:pPr algn="ctr">
              <a:lnSpc>
                <a:spcPct val="90000"/>
              </a:lnSpc>
              <a:spcBef>
                <a:spcPts val="1000"/>
              </a:spcBef>
            </a:pPr>
            <a:r>
              <a:rPr lang="en-US" sz="1200" b="1" i="1">
                <a:solidFill>
                  <a:schemeClr val="accent1"/>
                </a:solidFill>
                <a:latin typeface="Avenir Next"/>
                <a:ea typeface="Calibri"/>
                <a:cs typeface="Arial"/>
              </a:rPr>
              <a:t>According to the CISA </a:t>
            </a:r>
          </a:p>
          <a:p>
            <a:pPr algn="ctr">
              <a:lnSpc>
                <a:spcPct val="90000"/>
              </a:lnSpc>
              <a:spcBef>
                <a:spcPts val="1000"/>
              </a:spcBef>
            </a:pPr>
            <a:endParaRPr lang="en-US" sz="1200" b="1" i="1">
              <a:solidFill>
                <a:schemeClr val="accent1"/>
              </a:solidFill>
              <a:latin typeface="Avenir Next"/>
              <a:ea typeface="Calibri"/>
              <a:cs typeface="Arial"/>
            </a:endParaRPr>
          </a:p>
          <a:p>
            <a:pPr algn="ctr">
              <a:lnSpc>
                <a:spcPct val="90000"/>
              </a:lnSpc>
              <a:spcBef>
                <a:spcPts val="1000"/>
              </a:spcBef>
            </a:pPr>
            <a:r>
              <a:rPr lang="en-US" sz="2400">
                <a:solidFill>
                  <a:srgbClr val="000000"/>
                </a:solidFill>
                <a:latin typeface="Avenir Next"/>
                <a:ea typeface="Calibri"/>
                <a:cs typeface="Calibri"/>
              </a:rPr>
              <a:t>Temperatures lower</a:t>
            </a:r>
            <a:r>
              <a:rPr lang="en-US" sz="2400">
                <a:solidFill>
                  <a:srgbClr val="000000"/>
                </a:solidFill>
                <a:latin typeface="Avenir Next"/>
                <a:ea typeface="+mn-lt"/>
                <a:cs typeface="+mn-lt"/>
              </a:rPr>
              <a:t> than </a:t>
            </a:r>
            <a:r>
              <a:rPr lang="en-US" sz="2400" u="sng">
                <a:solidFill>
                  <a:srgbClr val="000000"/>
                </a:solidFill>
                <a:latin typeface="Avenir Next"/>
                <a:ea typeface="+mn-lt"/>
                <a:cs typeface="+mn-lt"/>
              </a:rPr>
              <a:t>historical averages</a:t>
            </a:r>
            <a:r>
              <a:rPr lang="en-US" sz="2400">
                <a:solidFill>
                  <a:srgbClr val="000000"/>
                </a:solidFill>
                <a:latin typeface="Avenir Next"/>
                <a:ea typeface="+mn-lt"/>
                <a:cs typeface="+mn-lt"/>
              </a:rPr>
              <a:t> to the point that it </a:t>
            </a:r>
            <a:r>
              <a:rPr lang="en-US" sz="2400" u="sng">
                <a:solidFill>
                  <a:srgbClr val="000000"/>
                </a:solidFill>
                <a:latin typeface="Avenir Next"/>
                <a:ea typeface="+mn-lt"/>
                <a:cs typeface="+mn-lt"/>
              </a:rPr>
              <a:t>creates a dangerous environment</a:t>
            </a:r>
            <a:r>
              <a:rPr lang="en-US" sz="2400">
                <a:solidFill>
                  <a:srgbClr val="000000"/>
                </a:solidFill>
                <a:latin typeface="Avenir Next"/>
                <a:ea typeface="+mn-lt"/>
                <a:cs typeface="+mn-lt"/>
              </a:rPr>
              <a:t> for people and animals</a:t>
            </a:r>
            <a:endParaRPr lang="en-US" sz="2400">
              <a:latin typeface="Avenir Next"/>
              <a:ea typeface="Calibri"/>
              <a:cs typeface="Calibri"/>
            </a:endParaRPr>
          </a:p>
        </p:txBody>
      </p:sp>
      <p:sp>
        <p:nvSpPr>
          <p:cNvPr id="10" name="ZoneTexte 9">
            <a:extLst>
              <a:ext uri="{FF2B5EF4-FFF2-40B4-BE49-F238E27FC236}">
                <a16:creationId xmlns:a16="http://schemas.microsoft.com/office/drawing/2014/main" id="{3FCB357D-F720-73DF-5DAC-6D5EDE4C054F}"/>
              </a:ext>
            </a:extLst>
          </p:cNvPr>
          <p:cNvSpPr txBox="1"/>
          <p:nvPr/>
        </p:nvSpPr>
        <p:spPr>
          <a:xfrm>
            <a:off x="0" y="6458817"/>
            <a:ext cx="68377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i="1" u="sng">
                <a:ea typeface="Calibri"/>
                <a:cs typeface="Calibri"/>
              </a:rPr>
              <a:t>Image </a:t>
            </a:r>
            <a:r>
              <a:rPr lang="fr-FR" sz="1000">
                <a:ea typeface="Calibri"/>
                <a:cs typeface="Calibri"/>
              </a:rPr>
              <a:t>: </a:t>
            </a:r>
            <a:r>
              <a:rPr lang="fr-FR" sz="1000">
                <a:ea typeface="+mn-lt"/>
                <a:cs typeface="+mn-lt"/>
                <a:hlinkClick r:id="rId3"/>
              </a:rPr>
              <a:t>https://www.noaa.gov/</a:t>
            </a:r>
            <a:endParaRPr lang="fr-FR" sz="1000">
              <a:ea typeface="+mn-lt"/>
              <a:cs typeface="+mn-lt"/>
            </a:endParaRPr>
          </a:p>
          <a:p>
            <a:r>
              <a:rPr lang="fr-FR" sz="1000">
                <a:ea typeface="+mn-lt"/>
                <a:cs typeface="+mn-lt"/>
              </a:rPr>
              <a:t>CISA = US </a:t>
            </a:r>
            <a:r>
              <a:rPr lang="fr-FR" sz="1000" err="1">
                <a:ea typeface="+mn-lt"/>
                <a:cs typeface="+mn-lt"/>
              </a:rPr>
              <a:t>Cybersecurity</a:t>
            </a:r>
            <a:r>
              <a:rPr lang="fr-FR" sz="1000">
                <a:ea typeface="+mn-lt"/>
                <a:cs typeface="+mn-lt"/>
              </a:rPr>
              <a:t> and Infrastructure </a:t>
            </a:r>
            <a:r>
              <a:rPr lang="fr-FR" sz="1000" err="1">
                <a:ea typeface="+mn-lt"/>
                <a:cs typeface="+mn-lt"/>
              </a:rPr>
              <a:t>security</a:t>
            </a:r>
            <a:r>
              <a:rPr lang="fr-FR" sz="1000">
                <a:ea typeface="+mn-lt"/>
                <a:cs typeface="+mn-lt"/>
              </a:rPr>
              <a:t> </a:t>
            </a:r>
            <a:r>
              <a:rPr lang="fr-FR" sz="1000" err="1">
                <a:ea typeface="+mn-lt"/>
                <a:cs typeface="+mn-lt"/>
              </a:rPr>
              <a:t>agency</a:t>
            </a:r>
            <a:r>
              <a:rPr lang="fr-FR" sz="1000">
                <a:ea typeface="+mn-lt"/>
                <a:cs typeface="+mn-lt"/>
              </a:rPr>
              <a:t> </a:t>
            </a:r>
          </a:p>
        </p:txBody>
      </p:sp>
      <p:sp>
        <p:nvSpPr>
          <p:cNvPr id="11" name="Titre 1">
            <a:extLst>
              <a:ext uri="{FF2B5EF4-FFF2-40B4-BE49-F238E27FC236}">
                <a16:creationId xmlns:a16="http://schemas.microsoft.com/office/drawing/2014/main" id="{8614DEA9-3148-F546-A239-BF238AC3B8E7}"/>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a:t>
            </a:r>
            <a:r>
              <a:rPr lang="en-GB" sz="1600" i="1">
                <a:latin typeface="Avenir Next Medium" panose="020B0503020202020204" pitchFamily="34" charset="0"/>
              </a:rPr>
              <a:t>Background information </a:t>
            </a:r>
            <a:r>
              <a:rPr lang="en-GB" sz="1600" i="1">
                <a:solidFill>
                  <a:schemeClr val="bg2">
                    <a:lumMod val="50000"/>
                  </a:schemeClr>
                </a:solidFill>
                <a:latin typeface="Avenir Next Medium" panose="020B0503020202020204" pitchFamily="34" charset="0"/>
              </a:rPr>
              <a:t>– Risk assessment – Relevant regulation - Recommendations</a:t>
            </a:r>
            <a:endParaRPr lang="en-US" sz="1600" i="1">
              <a:solidFill>
                <a:schemeClr val="bg2">
                  <a:lumMod val="50000"/>
                </a:schemeClr>
              </a:solidFill>
              <a:latin typeface="Avenir Next Medium" panose="020B0503020202020204" pitchFamily="34" charset="0"/>
            </a:endParaRPr>
          </a:p>
        </p:txBody>
      </p:sp>
    </p:spTree>
    <p:extLst>
      <p:ext uri="{BB962C8B-B14F-4D97-AF65-F5344CB8AC3E}">
        <p14:creationId xmlns:p14="http://schemas.microsoft.com/office/powerpoint/2010/main" val="3643163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How Arctic Warming Triggers Extreme Cold Waves Like the Texas Freeze ...">
            <a:extLst>
              <a:ext uri="{FF2B5EF4-FFF2-40B4-BE49-F238E27FC236}">
                <a16:creationId xmlns:a16="http://schemas.microsoft.com/office/drawing/2014/main" id="{8C9D356C-2FA7-AB93-E119-DABC17D9E2A6}"/>
              </a:ext>
            </a:extLst>
          </p:cNvPr>
          <p:cNvPicPr>
            <a:picLocks noChangeAspect="1"/>
          </p:cNvPicPr>
          <p:nvPr/>
        </p:nvPicPr>
        <p:blipFill>
          <a:blip r:embed="rId3"/>
          <a:srcRect t="2576" r="15541" b="6515"/>
          <a:stretch/>
        </p:blipFill>
        <p:spPr>
          <a:xfrm>
            <a:off x="3995596" y="348640"/>
            <a:ext cx="8196404" cy="6501838"/>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3DCC27B6-3270-1172-D53B-816FDF757C6E}"/>
              </a:ext>
            </a:extLst>
          </p:cNvPr>
          <p:cNvSpPr txBox="1"/>
          <p:nvPr/>
        </p:nvSpPr>
        <p:spPr>
          <a:xfrm>
            <a:off x="316139" y="1481010"/>
            <a:ext cx="3426116" cy="120814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Bef>
                <a:spcPts val="1000"/>
              </a:spcBef>
            </a:pPr>
            <a:r>
              <a:rPr lang="en-US" sz="3200" b="1" i="1">
                <a:solidFill>
                  <a:schemeClr val="accent1"/>
                </a:solidFill>
              </a:rPr>
              <a:t>What causes a cold wave in USA:</a:t>
            </a:r>
            <a:endParaRPr lang="en-US" sz="3200" b="1" i="1">
              <a:solidFill>
                <a:schemeClr val="accent1"/>
              </a:solidFill>
              <a:latin typeface="Calibri" panose="020F0502020204030204"/>
              <a:ea typeface="Calibri"/>
              <a:cs typeface="Calibri"/>
            </a:endParaRPr>
          </a:p>
        </p:txBody>
      </p:sp>
      <p:sp>
        <p:nvSpPr>
          <p:cNvPr id="9" name="ZoneTexte 8">
            <a:extLst>
              <a:ext uri="{FF2B5EF4-FFF2-40B4-BE49-F238E27FC236}">
                <a16:creationId xmlns:a16="http://schemas.microsoft.com/office/drawing/2014/main" id="{A2C2E1BF-DF16-B61B-4D5D-73EEBBE7BCE0}"/>
              </a:ext>
            </a:extLst>
          </p:cNvPr>
          <p:cNvSpPr txBox="1"/>
          <p:nvPr/>
        </p:nvSpPr>
        <p:spPr>
          <a:xfrm>
            <a:off x="133824" y="2546279"/>
            <a:ext cx="3872332" cy="331207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endParaRPr lang="en-US" sz="2800">
              <a:solidFill>
                <a:srgbClr val="000000"/>
              </a:solidFill>
              <a:latin typeface="Avenir Next"/>
              <a:ea typeface="+mn-lt"/>
              <a:cs typeface="+mn-lt"/>
            </a:endParaRPr>
          </a:p>
          <a:p>
            <a:pPr algn="ctr">
              <a:lnSpc>
                <a:spcPct val="90000"/>
              </a:lnSpc>
              <a:spcBef>
                <a:spcPts val="1000"/>
              </a:spcBef>
            </a:pPr>
            <a:r>
              <a:rPr lang="en-US" sz="2800">
                <a:solidFill>
                  <a:srgbClr val="000000"/>
                </a:solidFill>
                <a:latin typeface="Avenir Next"/>
                <a:ea typeface="+mn-lt"/>
                <a:cs typeface="Arial"/>
              </a:rPr>
              <a:t>Very cold, dense air moves from Arctic regions of northern Canada </a:t>
            </a:r>
          </a:p>
          <a:p>
            <a:pPr algn="ctr">
              <a:lnSpc>
                <a:spcPct val="90000"/>
              </a:lnSpc>
              <a:spcBef>
                <a:spcPts val="1000"/>
              </a:spcBef>
            </a:pPr>
            <a:endParaRPr lang="en-US" sz="2800">
              <a:latin typeface="Avenir Next"/>
              <a:ea typeface="Calibri"/>
              <a:cs typeface="Arial"/>
            </a:endParaRPr>
          </a:p>
        </p:txBody>
      </p:sp>
      <p:sp>
        <p:nvSpPr>
          <p:cNvPr id="10" name="ZoneTexte 9">
            <a:extLst>
              <a:ext uri="{FF2B5EF4-FFF2-40B4-BE49-F238E27FC236}">
                <a16:creationId xmlns:a16="http://schemas.microsoft.com/office/drawing/2014/main" id="{3FCB357D-F720-73DF-5DAC-6D5EDE4C054F}"/>
              </a:ext>
            </a:extLst>
          </p:cNvPr>
          <p:cNvSpPr txBox="1"/>
          <p:nvPr/>
        </p:nvSpPr>
        <p:spPr>
          <a:xfrm>
            <a:off x="0" y="6457469"/>
            <a:ext cx="68377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i="1" u="sng">
                <a:ea typeface="Calibri"/>
                <a:cs typeface="Calibri"/>
              </a:rPr>
              <a:t>Source :</a:t>
            </a:r>
            <a:r>
              <a:rPr lang="fr-FR" sz="1000" i="1">
                <a:ea typeface="Calibri"/>
                <a:cs typeface="Calibri"/>
              </a:rPr>
              <a:t> Cold Waves, Royal </a:t>
            </a:r>
            <a:r>
              <a:rPr lang="fr-FR" sz="1000" i="1" err="1">
                <a:ea typeface="Calibri"/>
                <a:cs typeface="Calibri"/>
              </a:rPr>
              <a:t>Meteorological</a:t>
            </a:r>
            <a:r>
              <a:rPr lang="fr-FR" sz="1000" i="1">
                <a:ea typeface="Calibri"/>
                <a:cs typeface="Calibri"/>
              </a:rPr>
              <a:t> Society</a:t>
            </a:r>
          </a:p>
          <a:p>
            <a:r>
              <a:rPr lang="fr-FR" sz="1000" i="1" u="sng">
                <a:ea typeface="Calibri"/>
                <a:cs typeface="Calibri"/>
              </a:rPr>
              <a:t>Image </a:t>
            </a:r>
            <a:r>
              <a:rPr lang="fr-FR" sz="1000">
                <a:ea typeface="Calibri"/>
                <a:cs typeface="Calibri"/>
              </a:rPr>
              <a:t>: </a:t>
            </a:r>
            <a:r>
              <a:rPr lang="fr-FR" sz="1000">
                <a:ea typeface="+mn-lt"/>
                <a:cs typeface="+mn-lt"/>
              </a:rPr>
              <a:t>Mathew Barlow/</a:t>
            </a:r>
            <a:r>
              <a:rPr lang="fr-FR" sz="1000" err="1">
                <a:ea typeface="+mn-lt"/>
                <a:cs typeface="+mn-lt"/>
              </a:rPr>
              <a:t>University</a:t>
            </a:r>
            <a:r>
              <a:rPr lang="fr-FR" sz="1000">
                <a:ea typeface="+mn-lt"/>
                <a:cs typeface="+mn-lt"/>
              </a:rPr>
              <a:t> of Massachusetts Lowell, </a:t>
            </a:r>
            <a:r>
              <a:rPr lang="fr-FR" sz="1000">
                <a:ea typeface="+mn-lt"/>
                <a:cs typeface="+mn-lt"/>
                <a:hlinkClick r:id="rId4"/>
              </a:rPr>
              <a:t>CC BY-ND</a:t>
            </a:r>
            <a:endParaRPr lang="fr-FR" sz="1000">
              <a:ea typeface="Calibri"/>
              <a:cs typeface="Calibri"/>
            </a:endParaRPr>
          </a:p>
        </p:txBody>
      </p:sp>
      <p:sp>
        <p:nvSpPr>
          <p:cNvPr id="12" name="Titre 1">
            <a:extLst>
              <a:ext uri="{FF2B5EF4-FFF2-40B4-BE49-F238E27FC236}">
                <a16:creationId xmlns:a16="http://schemas.microsoft.com/office/drawing/2014/main" id="{02D5A4DC-9E92-2947-9E06-D6FD8F4E8618}"/>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a:t>
            </a:r>
            <a:r>
              <a:rPr lang="en-GB" sz="1600" i="1">
                <a:latin typeface="Avenir Next Medium" panose="020B0503020202020204" pitchFamily="34" charset="0"/>
              </a:rPr>
              <a:t>Background information </a:t>
            </a:r>
            <a:r>
              <a:rPr lang="en-GB" sz="1600" i="1">
                <a:solidFill>
                  <a:schemeClr val="bg2">
                    <a:lumMod val="50000"/>
                  </a:schemeClr>
                </a:solidFill>
                <a:latin typeface="Avenir Next Medium" panose="020B0503020202020204" pitchFamily="34" charset="0"/>
              </a:rPr>
              <a:t>– Risk assessment – Relevant regulation - Recommendations</a:t>
            </a:r>
            <a:endParaRPr lang="en-US" sz="1600" i="1">
              <a:solidFill>
                <a:schemeClr val="bg2">
                  <a:lumMod val="50000"/>
                </a:schemeClr>
              </a:solidFill>
              <a:latin typeface="Avenir Next Medium" panose="020B0503020202020204" pitchFamily="34" charset="0"/>
            </a:endParaRPr>
          </a:p>
        </p:txBody>
      </p:sp>
    </p:spTree>
    <p:extLst>
      <p:ext uri="{BB962C8B-B14F-4D97-AF65-F5344CB8AC3E}">
        <p14:creationId xmlns:p14="http://schemas.microsoft.com/office/powerpoint/2010/main" val="3348872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3DCC27B6-3270-1172-D53B-816FDF757C6E}"/>
              </a:ext>
            </a:extLst>
          </p:cNvPr>
          <p:cNvSpPr txBox="1"/>
          <p:nvPr/>
        </p:nvSpPr>
        <p:spPr>
          <a:xfrm>
            <a:off x="316139" y="1481010"/>
            <a:ext cx="3426116" cy="120814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Bef>
                <a:spcPts val="1000"/>
              </a:spcBef>
            </a:pPr>
            <a:r>
              <a:rPr lang="en-US" sz="3200" b="1" i="1">
                <a:solidFill>
                  <a:schemeClr val="accent1"/>
                </a:solidFill>
              </a:rPr>
              <a:t>What causes a cold wave in USA:</a:t>
            </a:r>
            <a:endParaRPr lang="en-US" sz="3200" b="1" i="1">
              <a:solidFill>
                <a:schemeClr val="accent1"/>
              </a:solidFill>
              <a:latin typeface="Calibri" panose="020F0502020204030204"/>
              <a:ea typeface="Calibri"/>
              <a:cs typeface="Calibri"/>
            </a:endParaRPr>
          </a:p>
        </p:txBody>
      </p:sp>
      <p:sp>
        <p:nvSpPr>
          <p:cNvPr id="9" name="ZoneTexte 8">
            <a:extLst>
              <a:ext uri="{FF2B5EF4-FFF2-40B4-BE49-F238E27FC236}">
                <a16:creationId xmlns:a16="http://schemas.microsoft.com/office/drawing/2014/main" id="{A2C2E1BF-DF16-B61B-4D5D-73EEBBE7BCE0}"/>
              </a:ext>
            </a:extLst>
          </p:cNvPr>
          <p:cNvSpPr txBox="1"/>
          <p:nvPr/>
        </p:nvSpPr>
        <p:spPr>
          <a:xfrm>
            <a:off x="133824" y="2546279"/>
            <a:ext cx="3872332" cy="331207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endParaRPr lang="en-US" sz="2800">
              <a:solidFill>
                <a:srgbClr val="000000"/>
              </a:solidFill>
              <a:latin typeface="Avenir Next"/>
              <a:ea typeface="+mn-lt"/>
              <a:cs typeface="+mn-lt"/>
            </a:endParaRPr>
          </a:p>
          <a:p>
            <a:pPr algn="ctr">
              <a:lnSpc>
                <a:spcPct val="90000"/>
              </a:lnSpc>
              <a:spcBef>
                <a:spcPts val="1000"/>
              </a:spcBef>
            </a:pPr>
            <a:r>
              <a:rPr lang="en-US" sz="2800">
                <a:solidFill>
                  <a:srgbClr val="000000"/>
                </a:solidFill>
                <a:latin typeface="Avenir Next"/>
                <a:ea typeface="+mn-lt"/>
                <a:cs typeface="Arial"/>
              </a:rPr>
              <a:t>A wavy jet stream !!!</a:t>
            </a:r>
            <a:endParaRPr lang="en-US" sz="2800">
              <a:latin typeface="Avenir Next"/>
              <a:ea typeface="Calibri"/>
              <a:cs typeface="Arial"/>
            </a:endParaRPr>
          </a:p>
          <a:p>
            <a:pPr algn="ctr">
              <a:lnSpc>
                <a:spcPct val="90000"/>
              </a:lnSpc>
              <a:spcBef>
                <a:spcPts val="1000"/>
              </a:spcBef>
            </a:pPr>
            <a:endParaRPr lang="en-US" sz="2800">
              <a:latin typeface="Avenir Next"/>
              <a:ea typeface="Calibri"/>
              <a:cs typeface="Arial"/>
            </a:endParaRPr>
          </a:p>
        </p:txBody>
      </p:sp>
      <p:pic>
        <p:nvPicPr>
          <p:cNvPr id="4" name="Image 3" descr="Une image contenant texte&#10;&#10;Description générée automatiquement">
            <a:extLst>
              <a:ext uri="{FF2B5EF4-FFF2-40B4-BE49-F238E27FC236}">
                <a16:creationId xmlns:a16="http://schemas.microsoft.com/office/drawing/2014/main" id="{F42AB1E7-0647-2371-5D60-810540B42508}"/>
              </a:ext>
            </a:extLst>
          </p:cNvPr>
          <p:cNvPicPr>
            <a:picLocks noChangeAspect="1"/>
          </p:cNvPicPr>
          <p:nvPr/>
        </p:nvPicPr>
        <p:blipFill>
          <a:blip r:embed="rId3"/>
          <a:srcRect t="23446" b="167"/>
          <a:stretch/>
        </p:blipFill>
        <p:spPr>
          <a:xfrm>
            <a:off x="4492612" y="1011055"/>
            <a:ext cx="7338130" cy="5442909"/>
          </a:xfrm>
          <a:prstGeom prst="rect">
            <a:avLst/>
          </a:prstGeom>
        </p:spPr>
      </p:pic>
      <p:pic>
        <p:nvPicPr>
          <p:cNvPr id="6" name="Image 5" descr="Une image contenant chaussures, sport, Faire du patin à glace, personne&#10;&#10;Description générée automatiquement">
            <a:extLst>
              <a:ext uri="{FF2B5EF4-FFF2-40B4-BE49-F238E27FC236}">
                <a16:creationId xmlns:a16="http://schemas.microsoft.com/office/drawing/2014/main" id="{39AB31FF-9F95-9FE8-5991-9D4742109D7D}"/>
              </a:ext>
            </a:extLst>
          </p:cNvPr>
          <p:cNvPicPr>
            <a:picLocks noChangeAspect="1"/>
          </p:cNvPicPr>
          <p:nvPr/>
        </p:nvPicPr>
        <p:blipFill>
          <a:blip r:embed="rId4"/>
          <a:stretch>
            <a:fillRect/>
          </a:stretch>
        </p:blipFill>
        <p:spPr>
          <a:xfrm>
            <a:off x="1027799" y="3547577"/>
            <a:ext cx="2001537" cy="855878"/>
          </a:xfrm>
          <a:prstGeom prst="rect">
            <a:avLst/>
          </a:prstGeom>
        </p:spPr>
      </p:pic>
      <p:sp>
        <p:nvSpPr>
          <p:cNvPr id="11" name="Titre 1">
            <a:extLst>
              <a:ext uri="{FF2B5EF4-FFF2-40B4-BE49-F238E27FC236}">
                <a16:creationId xmlns:a16="http://schemas.microsoft.com/office/drawing/2014/main" id="{9F21C767-AD19-E34F-814E-9B74012C2477}"/>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a:t>
            </a:r>
            <a:r>
              <a:rPr lang="en-GB" sz="1600" i="1">
                <a:latin typeface="Avenir Next Medium" panose="020B0503020202020204" pitchFamily="34" charset="0"/>
              </a:rPr>
              <a:t>Background information </a:t>
            </a:r>
            <a:r>
              <a:rPr lang="en-GB" sz="1600" i="1">
                <a:solidFill>
                  <a:schemeClr val="bg2">
                    <a:lumMod val="50000"/>
                  </a:schemeClr>
                </a:solidFill>
                <a:latin typeface="Avenir Next Medium" panose="020B0503020202020204" pitchFamily="34" charset="0"/>
              </a:rPr>
              <a:t>– Risk assessment – Relevant regulation - Recommendations</a:t>
            </a:r>
            <a:endParaRPr lang="en-US" sz="1600" i="1">
              <a:solidFill>
                <a:schemeClr val="bg2">
                  <a:lumMod val="50000"/>
                </a:schemeClr>
              </a:solidFill>
              <a:latin typeface="Avenir Next Medium" panose="020B0503020202020204" pitchFamily="34" charset="0"/>
            </a:endParaRPr>
          </a:p>
        </p:txBody>
      </p:sp>
    </p:spTree>
    <p:extLst>
      <p:ext uri="{BB962C8B-B14F-4D97-AF65-F5344CB8AC3E}">
        <p14:creationId xmlns:p14="http://schemas.microsoft.com/office/powerpoint/2010/main" val="3692606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3DCC27B6-3270-1172-D53B-816FDF757C6E}"/>
              </a:ext>
            </a:extLst>
          </p:cNvPr>
          <p:cNvSpPr txBox="1"/>
          <p:nvPr/>
        </p:nvSpPr>
        <p:spPr>
          <a:xfrm>
            <a:off x="339239" y="814298"/>
            <a:ext cx="3152403" cy="121513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r">
              <a:lnSpc>
                <a:spcPct val="90000"/>
              </a:lnSpc>
              <a:spcBef>
                <a:spcPts val="1000"/>
              </a:spcBef>
            </a:pPr>
            <a:r>
              <a:rPr lang="en-US" sz="3200" b="1" i="1">
                <a:solidFill>
                  <a:schemeClr val="accent1"/>
                </a:solidFill>
              </a:rPr>
              <a:t>Influence of climate change :</a:t>
            </a:r>
            <a:endParaRPr lang="fr-FR">
              <a:solidFill>
                <a:schemeClr val="accent1"/>
              </a:solidFill>
              <a:ea typeface="Calibri" panose="020F0502020204030204"/>
              <a:cs typeface="Calibri" panose="020F0502020204030204"/>
            </a:endParaRPr>
          </a:p>
        </p:txBody>
      </p:sp>
      <p:pic>
        <p:nvPicPr>
          <p:cNvPr id="4" name="Image 3" descr="Une image contenant texte, capture d’écran, diagramme, Tracé&#10;&#10;Description générée automatiquement">
            <a:extLst>
              <a:ext uri="{FF2B5EF4-FFF2-40B4-BE49-F238E27FC236}">
                <a16:creationId xmlns:a16="http://schemas.microsoft.com/office/drawing/2014/main" id="{97E96FCF-104F-35F0-2996-78DB797A6698}"/>
              </a:ext>
            </a:extLst>
          </p:cNvPr>
          <p:cNvPicPr>
            <a:picLocks noChangeAspect="1"/>
          </p:cNvPicPr>
          <p:nvPr/>
        </p:nvPicPr>
        <p:blipFill>
          <a:blip r:embed="rId3"/>
          <a:stretch>
            <a:fillRect/>
          </a:stretch>
        </p:blipFill>
        <p:spPr>
          <a:xfrm>
            <a:off x="338667" y="1913249"/>
            <a:ext cx="11154833" cy="4557807"/>
          </a:xfrm>
          <a:prstGeom prst="rect">
            <a:avLst/>
          </a:prstGeom>
        </p:spPr>
      </p:pic>
      <p:sp>
        <p:nvSpPr>
          <p:cNvPr id="7" name="ZoneTexte 6">
            <a:extLst>
              <a:ext uri="{FF2B5EF4-FFF2-40B4-BE49-F238E27FC236}">
                <a16:creationId xmlns:a16="http://schemas.microsoft.com/office/drawing/2014/main" id="{F88F74AA-82AC-D73B-52DF-4A607B287E4A}"/>
              </a:ext>
            </a:extLst>
          </p:cNvPr>
          <p:cNvSpPr txBox="1"/>
          <p:nvPr/>
        </p:nvSpPr>
        <p:spPr>
          <a:xfrm>
            <a:off x="4085546" y="384365"/>
            <a:ext cx="7933686" cy="328410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endParaRPr lang="en-US" sz="2800">
              <a:solidFill>
                <a:srgbClr val="000000"/>
              </a:solidFill>
              <a:latin typeface="Avenir Next"/>
              <a:ea typeface="+mn-lt"/>
              <a:cs typeface="+mn-lt"/>
            </a:endParaRPr>
          </a:p>
          <a:p>
            <a:pPr>
              <a:lnSpc>
                <a:spcPct val="90000"/>
              </a:lnSpc>
              <a:spcBef>
                <a:spcPts val="1000"/>
              </a:spcBef>
            </a:pPr>
            <a:r>
              <a:rPr lang="en-US" sz="2800">
                <a:solidFill>
                  <a:srgbClr val="000000"/>
                </a:solidFill>
                <a:latin typeface="Avenir Next"/>
                <a:ea typeface="Calibri"/>
                <a:cs typeface="Arial"/>
              </a:rPr>
              <a:t>Observed </a:t>
            </a:r>
            <a:r>
              <a:rPr lang="en-US" sz="2800" err="1">
                <a:solidFill>
                  <a:srgbClr val="000000"/>
                </a:solidFill>
                <a:latin typeface="Avenir Next"/>
                <a:ea typeface="Calibri"/>
                <a:cs typeface="Arial"/>
              </a:rPr>
              <a:t>disminution</a:t>
            </a:r>
            <a:r>
              <a:rPr lang="en-US" sz="2800">
                <a:solidFill>
                  <a:srgbClr val="000000"/>
                </a:solidFill>
                <a:latin typeface="Avenir Next"/>
                <a:ea typeface="Calibri"/>
                <a:cs typeface="Arial"/>
              </a:rPr>
              <a:t> of extreme cold temperatures</a:t>
            </a:r>
          </a:p>
          <a:p>
            <a:pPr algn="ctr">
              <a:lnSpc>
                <a:spcPct val="90000"/>
              </a:lnSpc>
              <a:spcBef>
                <a:spcPts val="1000"/>
              </a:spcBef>
            </a:pPr>
            <a:endParaRPr lang="en-US" sz="2800">
              <a:latin typeface="Avenir Next"/>
              <a:ea typeface="Calibri"/>
              <a:cs typeface="Arial"/>
            </a:endParaRPr>
          </a:p>
        </p:txBody>
      </p:sp>
      <p:sp>
        <p:nvSpPr>
          <p:cNvPr id="9" name="Titre 1">
            <a:extLst>
              <a:ext uri="{FF2B5EF4-FFF2-40B4-BE49-F238E27FC236}">
                <a16:creationId xmlns:a16="http://schemas.microsoft.com/office/drawing/2014/main" id="{068C4140-9CB2-EE4A-99B4-A0E5942FDE7F}"/>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a:t>
            </a:r>
            <a:r>
              <a:rPr lang="en-GB" sz="1600" i="1">
                <a:latin typeface="Avenir Next Medium" panose="020B0503020202020204" pitchFamily="34" charset="0"/>
              </a:rPr>
              <a:t>Background information </a:t>
            </a:r>
            <a:r>
              <a:rPr lang="en-GB" sz="1600" i="1">
                <a:solidFill>
                  <a:schemeClr val="bg2">
                    <a:lumMod val="50000"/>
                  </a:schemeClr>
                </a:solidFill>
                <a:latin typeface="Avenir Next Medium" panose="020B0503020202020204" pitchFamily="34" charset="0"/>
              </a:rPr>
              <a:t>– Risk assessment – Relevant regulation - Recommendations</a:t>
            </a:r>
            <a:endParaRPr lang="en-US" sz="1600" i="1">
              <a:solidFill>
                <a:schemeClr val="bg2">
                  <a:lumMod val="50000"/>
                </a:schemeClr>
              </a:solidFill>
              <a:latin typeface="Avenir Next Medium" panose="020B0503020202020204" pitchFamily="34" charset="0"/>
            </a:endParaRPr>
          </a:p>
        </p:txBody>
      </p:sp>
    </p:spTree>
    <p:extLst>
      <p:ext uri="{BB962C8B-B14F-4D97-AF65-F5344CB8AC3E}">
        <p14:creationId xmlns:p14="http://schemas.microsoft.com/office/powerpoint/2010/main" val="2144145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3DCC27B6-3270-1172-D53B-816FDF757C6E}"/>
              </a:ext>
            </a:extLst>
          </p:cNvPr>
          <p:cNvSpPr txBox="1"/>
          <p:nvPr/>
        </p:nvSpPr>
        <p:spPr>
          <a:xfrm>
            <a:off x="339239" y="814298"/>
            <a:ext cx="5376619" cy="121513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r">
              <a:lnSpc>
                <a:spcPct val="90000"/>
              </a:lnSpc>
              <a:spcBef>
                <a:spcPts val="1000"/>
              </a:spcBef>
            </a:pPr>
            <a:r>
              <a:rPr lang="en-US" sz="3200" b="1" i="1">
                <a:solidFill>
                  <a:schemeClr val="accent1"/>
                </a:solidFill>
              </a:rPr>
              <a:t>Influence of climate change :</a:t>
            </a:r>
            <a:endParaRPr lang="fr-FR">
              <a:solidFill>
                <a:schemeClr val="accent1"/>
              </a:solidFill>
              <a:ea typeface="Calibri" panose="020F0502020204030204"/>
              <a:cs typeface="Calibri" panose="020F0502020204030204"/>
            </a:endParaRPr>
          </a:p>
        </p:txBody>
      </p:sp>
      <p:sp>
        <p:nvSpPr>
          <p:cNvPr id="7" name="ZoneTexte 6">
            <a:extLst>
              <a:ext uri="{FF2B5EF4-FFF2-40B4-BE49-F238E27FC236}">
                <a16:creationId xmlns:a16="http://schemas.microsoft.com/office/drawing/2014/main" id="{F88F74AA-82AC-D73B-52DF-4A607B287E4A}"/>
              </a:ext>
            </a:extLst>
          </p:cNvPr>
          <p:cNvSpPr txBox="1"/>
          <p:nvPr/>
        </p:nvSpPr>
        <p:spPr>
          <a:xfrm>
            <a:off x="7147275" y="2354582"/>
            <a:ext cx="4130552" cy="328410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endParaRPr lang="en-US" sz="2800">
              <a:solidFill>
                <a:srgbClr val="000000"/>
              </a:solidFill>
              <a:latin typeface="Avenir Next"/>
              <a:ea typeface="+mn-lt"/>
              <a:cs typeface="+mn-lt"/>
            </a:endParaRPr>
          </a:p>
          <a:p>
            <a:pPr>
              <a:lnSpc>
                <a:spcPct val="90000"/>
              </a:lnSpc>
              <a:spcBef>
                <a:spcPts val="1000"/>
              </a:spcBef>
            </a:pPr>
            <a:r>
              <a:rPr lang="en-US" sz="2800" b="1">
                <a:solidFill>
                  <a:srgbClr val="000000"/>
                </a:solidFill>
                <a:ea typeface="+mn-lt"/>
                <a:cs typeface="+mn-lt"/>
              </a:rPr>
              <a:t>Frequency and intensity of cold extremes</a:t>
            </a:r>
            <a:r>
              <a:rPr lang="en-US" sz="2800">
                <a:solidFill>
                  <a:srgbClr val="000000"/>
                </a:solidFill>
                <a:ea typeface="+mn-lt"/>
                <a:cs typeface="+mn-lt"/>
              </a:rPr>
              <a:t> will </a:t>
            </a:r>
            <a:r>
              <a:rPr lang="en-US" sz="2800" b="1">
                <a:solidFill>
                  <a:srgbClr val="000000"/>
                </a:solidFill>
                <a:ea typeface="+mn-lt"/>
                <a:cs typeface="+mn-lt"/>
              </a:rPr>
              <a:t>decrease </a:t>
            </a:r>
            <a:r>
              <a:rPr lang="en-US" sz="2800">
                <a:solidFill>
                  <a:srgbClr val="000000"/>
                </a:solidFill>
                <a:ea typeface="+mn-lt"/>
                <a:cs typeface="+mn-lt"/>
              </a:rPr>
              <a:t>at global and continental scales and in nearly all inhabited regions </a:t>
            </a:r>
            <a:endParaRPr lang="en-US" sz="2800">
              <a:ea typeface="Calibri"/>
              <a:cs typeface="Calibri"/>
            </a:endParaRPr>
          </a:p>
          <a:p>
            <a:pPr algn="ctr">
              <a:lnSpc>
                <a:spcPct val="90000"/>
              </a:lnSpc>
              <a:spcBef>
                <a:spcPts val="1000"/>
              </a:spcBef>
            </a:pPr>
            <a:endParaRPr lang="en-US" sz="2800">
              <a:latin typeface="Avenir Next"/>
              <a:ea typeface="Calibri"/>
              <a:cs typeface="Arial"/>
            </a:endParaRPr>
          </a:p>
        </p:txBody>
      </p:sp>
      <p:sp>
        <p:nvSpPr>
          <p:cNvPr id="9" name="Titre 1">
            <a:extLst>
              <a:ext uri="{FF2B5EF4-FFF2-40B4-BE49-F238E27FC236}">
                <a16:creationId xmlns:a16="http://schemas.microsoft.com/office/drawing/2014/main" id="{068C4140-9CB2-EE4A-99B4-A0E5942FDE7F}"/>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a:t>
            </a:r>
            <a:r>
              <a:rPr lang="en-GB" sz="1600" i="1">
                <a:latin typeface="Avenir Next Medium" panose="020B0503020202020204" pitchFamily="34" charset="0"/>
              </a:rPr>
              <a:t>Background information </a:t>
            </a:r>
            <a:r>
              <a:rPr lang="en-GB" sz="1600" i="1">
                <a:solidFill>
                  <a:schemeClr val="bg2">
                    <a:lumMod val="50000"/>
                  </a:schemeClr>
                </a:solidFill>
                <a:latin typeface="Avenir Next Medium" panose="020B0503020202020204" pitchFamily="34" charset="0"/>
              </a:rPr>
              <a:t>– Risk assessment – Relevant regulation - Recommendations</a:t>
            </a:r>
            <a:endParaRPr lang="en-US" sz="1600" i="1">
              <a:solidFill>
                <a:schemeClr val="bg2">
                  <a:lumMod val="50000"/>
                </a:schemeClr>
              </a:solidFill>
              <a:latin typeface="Avenir Next Medium" panose="020B0503020202020204" pitchFamily="34" charset="0"/>
            </a:endParaRPr>
          </a:p>
        </p:txBody>
      </p:sp>
      <p:pic>
        <p:nvPicPr>
          <p:cNvPr id="3" name="Image 2" descr="Figure AR6 WG1 | Climate Change 2021: The Physical Science Basis">
            <a:extLst>
              <a:ext uri="{FF2B5EF4-FFF2-40B4-BE49-F238E27FC236}">
                <a16:creationId xmlns:a16="http://schemas.microsoft.com/office/drawing/2014/main" id="{33E0D53E-9066-2067-565A-D63268EED7E0}"/>
              </a:ext>
            </a:extLst>
          </p:cNvPr>
          <p:cNvPicPr>
            <a:picLocks noChangeAspect="1"/>
          </p:cNvPicPr>
          <p:nvPr/>
        </p:nvPicPr>
        <p:blipFill>
          <a:blip r:embed="rId3"/>
          <a:stretch>
            <a:fillRect/>
          </a:stretch>
        </p:blipFill>
        <p:spPr>
          <a:xfrm>
            <a:off x="111211" y="1598578"/>
            <a:ext cx="6896441" cy="4608195"/>
          </a:xfrm>
          <a:prstGeom prst="rect">
            <a:avLst/>
          </a:prstGeom>
        </p:spPr>
      </p:pic>
      <p:pic>
        <p:nvPicPr>
          <p:cNvPr id="5" name="Image 4" descr="news | IAP">
            <a:extLst>
              <a:ext uri="{FF2B5EF4-FFF2-40B4-BE49-F238E27FC236}">
                <a16:creationId xmlns:a16="http://schemas.microsoft.com/office/drawing/2014/main" id="{A0EF0BAA-7471-269A-C080-DB6166AE850A}"/>
              </a:ext>
            </a:extLst>
          </p:cNvPr>
          <p:cNvPicPr>
            <a:picLocks noChangeAspect="1"/>
          </p:cNvPicPr>
          <p:nvPr/>
        </p:nvPicPr>
        <p:blipFill>
          <a:blip r:embed="rId4"/>
          <a:stretch>
            <a:fillRect/>
          </a:stretch>
        </p:blipFill>
        <p:spPr>
          <a:xfrm>
            <a:off x="7147698" y="1597454"/>
            <a:ext cx="1171146" cy="1157417"/>
          </a:xfrm>
          <a:prstGeom prst="rect">
            <a:avLst/>
          </a:prstGeom>
        </p:spPr>
      </p:pic>
    </p:spTree>
    <p:extLst>
      <p:ext uri="{BB962C8B-B14F-4D97-AF65-F5344CB8AC3E}">
        <p14:creationId xmlns:p14="http://schemas.microsoft.com/office/powerpoint/2010/main" val="2291659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3DCC27B6-3270-1172-D53B-816FDF757C6E}"/>
              </a:ext>
            </a:extLst>
          </p:cNvPr>
          <p:cNvSpPr txBox="1"/>
          <p:nvPr/>
        </p:nvSpPr>
        <p:spPr>
          <a:xfrm>
            <a:off x="316139" y="1481010"/>
            <a:ext cx="3426116" cy="120814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Bef>
                <a:spcPts val="1000"/>
              </a:spcBef>
            </a:pPr>
            <a:r>
              <a:rPr lang="en-US" sz="3200" b="1" i="1">
                <a:solidFill>
                  <a:schemeClr val="accent1"/>
                </a:solidFill>
              </a:rPr>
              <a:t>Influence of climate change :</a:t>
            </a:r>
            <a:endParaRPr lang="fr-FR">
              <a:solidFill>
                <a:schemeClr val="accent1"/>
              </a:solidFill>
            </a:endParaRPr>
          </a:p>
        </p:txBody>
      </p:sp>
      <p:sp>
        <p:nvSpPr>
          <p:cNvPr id="9" name="ZoneTexte 8">
            <a:extLst>
              <a:ext uri="{FF2B5EF4-FFF2-40B4-BE49-F238E27FC236}">
                <a16:creationId xmlns:a16="http://schemas.microsoft.com/office/drawing/2014/main" id="{A2C2E1BF-DF16-B61B-4D5D-73EEBBE7BCE0}"/>
              </a:ext>
            </a:extLst>
          </p:cNvPr>
          <p:cNvSpPr txBox="1"/>
          <p:nvPr/>
        </p:nvSpPr>
        <p:spPr>
          <a:xfrm>
            <a:off x="133824" y="2546279"/>
            <a:ext cx="3872332" cy="331207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endParaRPr lang="en-US" sz="2800">
              <a:solidFill>
                <a:srgbClr val="000000"/>
              </a:solidFill>
              <a:latin typeface="Avenir Next"/>
              <a:ea typeface="+mn-lt"/>
              <a:cs typeface="+mn-lt"/>
            </a:endParaRPr>
          </a:p>
          <a:p>
            <a:pPr algn="ctr">
              <a:lnSpc>
                <a:spcPct val="90000"/>
              </a:lnSpc>
              <a:spcBef>
                <a:spcPts val="1000"/>
              </a:spcBef>
            </a:pPr>
            <a:r>
              <a:rPr lang="en-US" sz="2800">
                <a:solidFill>
                  <a:srgbClr val="000000"/>
                </a:solidFill>
                <a:latin typeface="Avenir Next"/>
                <a:ea typeface="+mn-lt"/>
                <a:cs typeface="Arial"/>
              </a:rPr>
              <a:t>-</a:t>
            </a:r>
            <a:r>
              <a:rPr lang="en-US" sz="2800" b="1">
                <a:solidFill>
                  <a:srgbClr val="FF0000"/>
                </a:solidFill>
                <a:latin typeface="Avenir Next"/>
                <a:ea typeface="+mn-lt"/>
                <a:cs typeface="Arial"/>
              </a:rPr>
              <a:t>could </a:t>
            </a:r>
            <a:r>
              <a:rPr lang="en-US" sz="2800" u="sng">
                <a:solidFill>
                  <a:srgbClr val="000000"/>
                </a:solidFill>
                <a:latin typeface="Avenir Next"/>
                <a:ea typeface="+mn-lt"/>
                <a:cs typeface="Arial"/>
              </a:rPr>
              <a:t>increase cold wave frequency events</a:t>
            </a:r>
            <a:r>
              <a:rPr lang="en-US" sz="2800">
                <a:solidFill>
                  <a:srgbClr val="000000"/>
                </a:solidFill>
                <a:latin typeface="Avenir Next"/>
                <a:ea typeface="+mn-lt"/>
                <a:cs typeface="Arial"/>
              </a:rPr>
              <a:t> </a:t>
            </a:r>
            <a:endParaRPr lang="en-US" sz="1500" i="1">
              <a:solidFill>
                <a:srgbClr val="000000"/>
              </a:solidFill>
              <a:latin typeface="Avenir Next"/>
              <a:ea typeface="+mn-lt"/>
              <a:cs typeface="+mn-lt"/>
            </a:endParaRPr>
          </a:p>
          <a:p>
            <a:pPr algn="ctr">
              <a:lnSpc>
                <a:spcPct val="90000"/>
              </a:lnSpc>
              <a:spcBef>
                <a:spcPts val="1000"/>
              </a:spcBef>
            </a:pPr>
            <a:r>
              <a:rPr lang="en-US" sz="1500" i="1">
                <a:solidFill>
                  <a:srgbClr val="000000"/>
                </a:solidFill>
                <a:latin typeface="Avenir Next"/>
                <a:ea typeface="+mn-lt"/>
                <a:cs typeface="+mn-lt"/>
              </a:rPr>
              <a:t>(</a:t>
            </a:r>
            <a:r>
              <a:rPr lang="en-US" sz="1500" i="1">
                <a:latin typeface="Avenir Next"/>
              </a:rPr>
              <a:t>Linking Arctic variability and change with extreme winter weather in the United States, </a:t>
            </a:r>
            <a:r>
              <a:rPr lang="en-US" sz="1500" i="1">
                <a:latin typeface="Avenir Next"/>
                <a:ea typeface="Calibri"/>
                <a:cs typeface="Calibri"/>
              </a:rPr>
              <a:t>Cohen</a:t>
            </a:r>
            <a:r>
              <a:rPr lang="en-US" sz="1500" i="1">
                <a:solidFill>
                  <a:srgbClr val="000000"/>
                </a:solidFill>
                <a:latin typeface="Avenir Next"/>
                <a:ea typeface="+mn-lt"/>
                <a:cs typeface="+mn-lt"/>
              </a:rPr>
              <a:t> et al., 2021)</a:t>
            </a:r>
            <a:endParaRPr lang="en-US" sz="1500" i="1">
              <a:latin typeface="Avenir Next"/>
            </a:endParaRPr>
          </a:p>
          <a:p>
            <a:pPr algn="ctr">
              <a:lnSpc>
                <a:spcPct val="90000"/>
              </a:lnSpc>
              <a:spcBef>
                <a:spcPts val="1000"/>
              </a:spcBef>
            </a:pPr>
            <a:endParaRPr lang="en-US" sz="2800">
              <a:latin typeface="Avenir Next"/>
              <a:ea typeface="Calibri"/>
              <a:cs typeface="Arial"/>
            </a:endParaRPr>
          </a:p>
        </p:txBody>
      </p:sp>
      <p:pic>
        <p:nvPicPr>
          <p:cNvPr id="3" name="Image 2" descr="Une image contenant texte, sphère, carte, Monde&#10;&#10;Description générée automatiquement">
            <a:extLst>
              <a:ext uri="{FF2B5EF4-FFF2-40B4-BE49-F238E27FC236}">
                <a16:creationId xmlns:a16="http://schemas.microsoft.com/office/drawing/2014/main" id="{38C56023-0608-DE19-23DA-C7D4E9424692}"/>
              </a:ext>
            </a:extLst>
          </p:cNvPr>
          <p:cNvPicPr>
            <a:picLocks noChangeAspect="1"/>
          </p:cNvPicPr>
          <p:nvPr/>
        </p:nvPicPr>
        <p:blipFill>
          <a:blip r:embed="rId3"/>
          <a:stretch>
            <a:fillRect/>
          </a:stretch>
        </p:blipFill>
        <p:spPr>
          <a:xfrm>
            <a:off x="4009081" y="1184142"/>
            <a:ext cx="7784755" cy="4986597"/>
          </a:xfrm>
          <a:prstGeom prst="rect">
            <a:avLst/>
          </a:prstGeom>
        </p:spPr>
      </p:pic>
      <p:sp>
        <p:nvSpPr>
          <p:cNvPr id="10" name="Titre 1">
            <a:extLst>
              <a:ext uri="{FF2B5EF4-FFF2-40B4-BE49-F238E27FC236}">
                <a16:creationId xmlns:a16="http://schemas.microsoft.com/office/drawing/2014/main" id="{10BD7E58-8C76-4F4F-ADD0-4CA3C546FCD5}"/>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a:t>
            </a:r>
            <a:r>
              <a:rPr lang="en-GB" sz="1600" i="1">
                <a:latin typeface="Avenir Next Medium" panose="020B0503020202020204" pitchFamily="34" charset="0"/>
              </a:rPr>
              <a:t>Background information </a:t>
            </a:r>
            <a:r>
              <a:rPr lang="en-GB" sz="1600" i="1">
                <a:solidFill>
                  <a:schemeClr val="bg2">
                    <a:lumMod val="50000"/>
                  </a:schemeClr>
                </a:solidFill>
                <a:latin typeface="Avenir Next Medium" panose="020B0503020202020204" pitchFamily="34" charset="0"/>
              </a:rPr>
              <a:t>– Risk assessment – Relevant regulation - Recommendations</a:t>
            </a:r>
            <a:endParaRPr lang="en-US" sz="1600" i="1">
              <a:solidFill>
                <a:schemeClr val="bg2">
                  <a:lumMod val="50000"/>
                </a:schemeClr>
              </a:solidFill>
              <a:latin typeface="Avenir Next Medium" panose="020B0503020202020204" pitchFamily="34" charset="0"/>
            </a:endParaRPr>
          </a:p>
        </p:txBody>
      </p:sp>
    </p:spTree>
    <p:extLst>
      <p:ext uri="{BB962C8B-B14F-4D97-AF65-F5344CB8AC3E}">
        <p14:creationId xmlns:p14="http://schemas.microsoft.com/office/powerpoint/2010/main" val="1210387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3DCC27B6-3270-1172-D53B-816FDF757C6E}"/>
              </a:ext>
            </a:extLst>
          </p:cNvPr>
          <p:cNvSpPr txBox="1"/>
          <p:nvPr/>
        </p:nvSpPr>
        <p:spPr>
          <a:xfrm>
            <a:off x="316139" y="1481010"/>
            <a:ext cx="3426116" cy="120814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Bef>
                <a:spcPts val="1000"/>
              </a:spcBef>
            </a:pPr>
            <a:r>
              <a:rPr lang="en-US" sz="3200" b="1" i="1">
                <a:solidFill>
                  <a:schemeClr val="accent1"/>
                </a:solidFill>
              </a:rPr>
              <a:t>Influence of climate change :</a:t>
            </a:r>
            <a:endParaRPr lang="fr-FR">
              <a:solidFill>
                <a:schemeClr val="accent1"/>
              </a:solidFill>
            </a:endParaRPr>
          </a:p>
        </p:txBody>
      </p:sp>
      <p:sp>
        <p:nvSpPr>
          <p:cNvPr id="9" name="ZoneTexte 8">
            <a:extLst>
              <a:ext uri="{FF2B5EF4-FFF2-40B4-BE49-F238E27FC236}">
                <a16:creationId xmlns:a16="http://schemas.microsoft.com/office/drawing/2014/main" id="{A2C2E1BF-DF16-B61B-4D5D-73EEBBE7BCE0}"/>
              </a:ext>
            </a:extLst>
          </p:cNvPr>
          <p:cNvSpPr txBox="1"/>
          <p:nvPr/>
        </p:nvSpPr>
        <p:spPr>
          <a:xfrm>
            <a:off x="133824" y="2546279"/>
            <a:ext cx="3872332" cy="331207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endParaRPr lang="en-US" sz="2800">
              <a:solidFill>
                <a:srgbClr val="000000"/>
              </a:solidFill>
              <a:latin typeface="Avenir Next"/>
              <a:ea typeface="+mn-lt"/>
              <a:cs typeface="+mn-lt"/>
            </a:endParaRPr>
          </a:p>
          <a:p>
            <a:pPr algn="ctr">
              <a:lnSpc>
                <a:spcPct val="90000"/>
              </a:lnSpc>
              <a:spcBef>
                <a:spcPts val="1000"/>
              </a:spcBef>
            </a:pPr>
            <a:r>
              <a:rPr lang="en-US" sz="2800">
                <a:solidFill>
                  <a:srgbClr val="000000"/>
                </a:solidFill>
                <a:latin typeface="Avenir Next"/>
                <a:ea typeface="+mn-lt"/>
                <a:cs typeface="Arial"/>
              </a:rPr>
              <a:t>-</a:t>
            </a:r>
            <a:r>
              <a:rPr lang="en-US" sz="2800" b="1">
                <a:solidFill>
                  <a:srgbClr val="FF0000"/>
                </a:solidFill>
                <a:latin typeface="Avenir Next"/>
                <a:ea typeface="+mn-lt"/>
                <a:cs typeface="Arial"/>
              </a:rPr>
              <a:t>could </a:t>
            </a:r>
            <a:r>
              <a:rPr lang="en-US" sz="2800" u="sng">
                <a:solidFill>
                  <a:srgbClr val="000000"/>
                </a:solidFill>
                <a:latin typeface="Avenir Next"/>
                <a:ea typeface="+mn-lt"/>
                <a:cs typeface="Arial"/>
              </a:rPr>
              <a:t>increase cold wave frequency events</a:t>
            </a:r>
            <a:r>
              <a:rPr lang="en-US" sz="2800">
                <a:solidFill>
                  <a:srgbClr val="000000"/>
                </a:solidFill>
                <a:latin typeface="Avenir Next"/>
                <a:ea typeface="+mn-lt"/>
                <a:cs typeface="Arial"/>
              </a:rPr>
              <a:t> </a:t>
            </a:r>
            <a:endParaRPr lang="en-US" sz="1500" i="1">
              <a:solidFill>
                <a:srgbClr val="000000"/>
              </a:solidFill>
              <a:latin typeface="Avenir Next"/>
              <a:ea typeface="+mn-lt"/>
              <a:cs typeface="+mn-lt"/>
            </a:endParaRPr>
          </a:p>
          <a:p>
            <a:pPr algn="ctr">
              <a:lnSpc>
                <a:spcPct val="90000"/>
              </a:lnSpc>
              <a:spcBef>
                <a:spcPts val="1000"/>
              </a:spcBef>
            </a:pPr>
            <a:r>
              <a:rPr lang="en-US" sz="1500" i="1">
                <a:solidFill>
                  <a:srgbClr val="000000"/>
                </a:solidFill>
                <a:latin typeface="Avenir Next"/>
                <a:ea typeface="+mn-lt"/>
                <a:cs typeface="+mn-lt"/>
              </a:rPr>
              <a:t>(</a:t>
            </a:r>
            <a:r>
              <a:rPr lang="en-US" sz="1500" i="1">
                <a:latin typeface="Avenir Next"/>
              </a:rPr>
              <a:t>Linking Arctic variability and change with extreme winter weather in the United States, </a:t>
            </a:r>
            <a:r>
              <a:rPr lang="en-US" sz="1500" i="1">
                <a:latin typeface="Avenir Next"/>
                <a:ea typeface="Calibri"/>
                <a:cs typeface="Calibri"/>
              </a:rPr>
              <a:t>Cohen</a:t>
            </a:r>
            <a:r>
              <a:rPr lang="en-US" sz="1500" i="1">
                <a:solidFill>
                  <a:srgbClr val="000000"/>
                </a:solidFill>
                <a:latin typeface="Avenir Next"/>
                <a:ea typeface="+mn-lt"/>
                <a:cs typeface="+mn-lt"/>
              </a:rPr>
              <a:t> et al., 2021)</a:t>
            </a:r>
            <a:endParaRPr lang="en-US" sz="1500" i="1">
              <a:latin typeface="Avenir Next"/>
            </a:endParaRPr>
          </a:p>
          <a:p>
            <a:pPr algn="ctr">
              <a:lnSpc>
                <a:spcPct val="90000"/>
              </a:lnSpc>
              <a:spcBef>
                <a:spcPts val="1000"/>
              </a:spcBef>
            </a:pPr>
            <a:endParaRPr lang="en-US" sz="2800">
              <a:latin typeface="Avenir Next"/>
              <a:ea typeface="Calibri"/>
              <a:cs typeface="Arial"/>
            </a:endParaRPr>
          </a:p>
        </p:txBody>
      </p:sp>
      <p:pic>
        <p:nvPicPr>
          <p:cNvPr id="3" name="Image 2" descr="Une image contenant texte, sphère, carte, Monde&#10;&#10;Description générée automatiquement">
            <a:extLst>
              <a:ext uri="{FF2B5EF4-FFF2-40B4-BE49-F238E27FC236}">
                <a16:creationId xmlns:a16="http://schemas.microsoft.com/office/drawing/2014/main" id="{38C56023-0608-DE19-23DA-C7D4E9424692}"/>
              </a:ext>
            </a:extLst>
          </p:cNvPr>
          <p:cNvPicPr>
            <a:picLocks noChangeAspect="1"/>
          </p:cNvPicPr>
          <p:nvPr/>
        </p:nvPicPr>
        <p:blipFill>
          <a:blip r:embed="rId3"/>
          <a:stretch>
            <a:fillRect/>
          </a:stretch>
        </p:blipFill>
        <p:spPr>
          <a:xfrm>
            <a:off x="4009081" y="1184142"/>
            <a:ext cx="7784755" cy="4986597"/>
          </a:xfrm>
          <a:prstGeom prst="rect">
            <a:avLst/>
          </a:prstGeom>
        </p:spPr>
      </p:pic>
      <p:pic>
        <p:nvPicPr>
          <p:cNvPr id="4" name="Image 3" descr="Une image contenant texte, capture d’écran, Police, nombre&#10;&#10;Description générée automatiquement">
            <a:extLst>
              <a:ext uri="{FF2B5EF4-FFF2-40B4-BE49-F238E27FC236}">
                <a16:creationId xmlns:a16="http://schemas.microsoft.com/office/drawing/2014/main" id="{59929A0D-3D14-5E09-398A-3031088AA948}"/>
              </a:ext>
            </a:extLst>
          </p:cNvPr>
          <p:cNvPicPr>
            <a:picLocks noChangeAspect="1"/>
          </p:cNvPicPr>
          <p:nvPr/>
        </p:nvPicPr>
        <p:blipFill>
          <a:blip r:embed="rId4"/>
          <a:stretch>
            <a:fillRect/>
          </a:stretch>
        </p:blipFill>
        <p:spPr>
          <a:xfrm>
            <a:off x="2738571" y="2506"/>
            <a:ext cx="6137622" cy="7509163"/>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Encre 4">
                <a:extLst>
                  <a:ext uri="{FF2B5EF4-FFF2-40B4-BE49-F238E27FC236}">
                    <a16:creationId xmlns:a16="http://schemas.microsoft.com/office/drawing/2014/main" id="{27B25C98-B5A4-868A-D1A4-4B7D42CA286C}"/>
                  </a:ext>
                </a:extLst>
              </p14:cNvPr>
              <p14:cNvContentPartPr/>
              <p14:nvPr/>
            </p14:nvContentPartPr>
            <p14:xfrm>
              <a:off x="3151909" y="900545"/>
              <a:ext cx="1021192" cy="17318"/>
            </p14:xfrm>
          </p:contentPart>
        </mc:Choice>
        <mc:Fallback xmlns="">
          <p:pic>
            <p:nvPicPr>
              <p:cNvPr id="5" name="Encre 4">
                <a:extLst>
                  <a:ext uri="{FF2B5EF4-FFF2-40B4-BE49-F238E27FC236}">
                    <a16:creationId xmlns:a16="http://schemas.microsoft.com/office/drawing/2014/main" id="{27B25C98-B5A4-868A-D1A4-4B7D42CA286C}"/>
                  </a:ext>
                </a:extLst>
              </p:cNvPr>
              <p:cNvPicPr/>
              <p:nvPr/>
            </p:nvPicPr>
            <p:blipFill>
              <a:blip r:embed="rId6"/>
              <a:stretch>
                <a:fillRect/>
              </a:stretch>
            </p:blipFill>
            <p:spPr>
              <a:xfrm>
                <a:off x="3097935" y="-4294855"/>
                <a:ext cx="1128781" cy="10390800"/>
              </a:xfrm>
              <a:prstGeom prst="rect">
                <a:avLst/>
              </a:prstGeom>
            </p:spPr>
          </p:pic>
        </mc:Fallback>
      </mc:AlternateContent>
      <p:sp>
        <p:nvSpPr>
          <p:cNvPr id="10" name="Titre 1">
            <a:extLst>
              <a:ext uri="{FF2B5EF4-FFF2-40B4-BE49-F238E27FC236}">
                <a16:creationId xmlns:a16="http://schemas.microsoft.com/office/drawing/2014/main" id="{27E12777-98FC-824B-A561-64BC31AC3114}"/>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a:t>
            </a:r>
            <a:r>
              <a:rPr lang="en-GB" sz="1600" i="1">
                <a:latin typeface="Avenir Next Medium" panose="020B0503020202020204" pitchFamily="34" charset="0"/>
              </a:rPr>
              <a:t>Background information </a:t>
            </a:r>
            <a:r>
              <a:rPr lang="en-GB" sz="1600" i="1">
                <a:solidFill>
                  <a:schemeClr val="bg2">
                    <a:lumMod val="50000"/>
                  </a:schemeClr>
                </a:solidFill>
                <a:latin typeface="Avenir Next Medium" panose="020B0503020202020204" pitchFamily="34" charset="0"/>
              </a:rPr>
              <a:t>– Risk assessment – Relevant regulation - Recommendations</a:t>
            </a:r>
            <a:endParaRPr lang="en-US" sz="1600" i="1">
              <a:solidFill>
                <a:schemeClr val="bg2">
                  <a:lumMod val="50000"/>
                </a:schemeClr>
              </a:solidFill>
              <a:latin typeface="Avenir Next Medium" panose="020B0503020202020204" pitchFamily="34" charset="0"/>
            </a:endParaRPr>
          </a:p>
        </p:txBody>
      </p:sp>
    </p:spTree>
    <p:extLst>
      <p:ext uri="{BB962C8B-B14F-4D97-AF65-F5344CB8AC3E}">
        <p14:creationId xmlns:p14="http://schemas.microsoft.com/office/powerpoint/2010/main" val="1635545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F72C59-4CB4-B243-AC6C-A5909A7F8000}"/>
              </a:ext>
            </a:extLst>
          </p:cNvPr>
          <p:cNvSpPr>
            <a:spLocks noGrp="1"/>
          </p:cNvSpPr>
          <p:nvPr>
            <p:ph type="title"/>
          </p:nvPr>
        </p:nvSpPr>
        <p:spPr>
          <a:xfrm>
            <a:off x="0" y="18256"/>
            <a:ext cx="12192000" cy="976044"/>
          </a:xfrm>
        </p:spPr>
        <p:txBody>
          <a:bodyPr/>
          <a:lstStyle/>
          <a:p>
            <a:r>
              <a:rPr lang="en-GB" b="1">
                <a:latin typeface="Avenir Next Demi Bold" panose="020B0503020202020204" pitchFamily="34" charset="0"/>
              </a:rPr>
              <a:t>Presentation outline</a:t>
            </a:r>
          </a:p>
        </p:txBody>
      </p:sp>
      <p:sp>
        <p:nvSpPr>
          <p:cNvPr id="3" name="Espace réservé du contenu 2">
            <a:extLst>
              <a:ext uri="{FF2B5EF4-FFF2-40B4-BE49-F238E27FC236}">
                <a16:creationId xmlns:a16="http://schemas.microsoft.com/office/drawing/2014/main" id="{F44CA2D1-8F54-A14B-9015-4CACFD81535B}"/>
              </a:ext>
            </a:extLst>
          </p:cNvPr>
          <p:cNvSpPr>
            <a:spLocks noGrp="1"/>
          </p:cNvSpPr>
          <p:nvPr>
            <p:ph idx="1"/>
          </p:nvPr>
        </p:nvSpPr>
        <p:spPr>
          <a:xfrm>
            <a:off x="2776197" y="1071794"/>
            <a:ext cx="6639605" cy="5309296"/>
          </a:xfrm>
        </p:spPr>
        <p:txBody>
          <a:bodyPr vert="horz" lIns="91440" tIns="45720" rIns="91440" bIns="45720" rtlCol="0" anchor="t">
            <a:noAutofit/>
          </a:bodyPr>
          <a:lstStyle/>
          <a:p>
            <a:pPr marL="0" indent="0">
              <a:buSzPct val="80000"/>
              <a:buNone/>
            </a:pPr>
            <a:r>
              <a:rPr lang="en-GB">
                <a:latin typeface="Avenir Next"/>
              </a:rPr>
              <a:t>Hazard identification</a:t>
            </a:r>
          </a:p>
          <a:p>
            <a:pPr marL="0" indent="0" algn="r">
              <a:buSzPct val="80000"/>
              <a:buNone/>
            </a:pPr>
            <a:r>
              <a:rPr lang="en-US" sz="1600">
                <a:solidFill>
                  <a:schemeClr val="bg2">
                    <a:lumMod val="50000"/>
                  </a:schemeClr>
                </a:solidFill>
                <a:latin typeface="Avenir Next"/>
              </a:rPr>
              <a:t>Hazards present in the situation and health risks</a:t>
            </a:r>
          </a:p>
          <a:p>
            <a:pPr marL="0" indent="0" algn="r">
              <a:buSzPct val="80000"/>
              <a:buNone/>
            </a:pPr>
            <a:endParaRPr lang="en-US" sz="800">
              <a:solidFill>
                <a:schemeClr val="bg2">
                  <a:lumMod val="50000"/>
                </a:schemeClr>
              </a:solidFill>
              <a:latin typeface="Avenir Next"/>
            </a:endParaRPr>
          </a:p>
          <a:p>
            <a:pPr marL="0" indent="0">
              <a:buSzPct val="80000"/>
              <a:buNone/>
            </a:pPr>
            <a:r>
              <a:rPr lang="en-GB">
                <a:latin typeface="Avenir Next"/>
              </a:rPr>
              <a:t>Background information</a:t>
            </a:r>
          </a:p>
          <a:p>
            <a:pPr marL="0" indent="0" algn="r">
              <a:buSzPct val="80000"/>
              <a:buNone/>
            </a:pPr>
            <a:r>
              <a:rPr lang="en-GB" sz="1600">
                <a:solidFill>
                  <a:schemeClr val="bg2">
                    <a:lumMod val="50000"/>
                  </a:schemeClr>
                </a:solidFill>
                <a:latin typeface="Avenir Next"/>
              </a:rPr>
              <a:t>Specific context of this situation, protective and aggravating factors</a:t>
            </a:r>
          </a:p>
          <a:p>
            <a:pPr marL="0" indent="0" algn="r">
              <a:buSzPct val="80000"/>
              <a:buNone/>
            </a:pPr>
            <a:endParaRPr lang="en-GB" sz="800">
              <a:solidFill>
                <a:schemeClr val="bg2">
                  <a:lumMod val="50000"/>
                </a:schemeClr>
              </a:solidFill>
              <a:latin typeface="Avenir Next"/>
            </a:endParaRPr>
          </a:p>
          <a:p>
            <a:pPr marL="0" indent="0">
              <a:buSzPct val="80000"/>
              <a:buNone/>
            </a:pPr>
            <a:r>
              <a:rPr lang="en-GB">
                <a:latin typeface="Avenir Next"/>
              </a:rPr>
              <a:t>Risk assessment</a:t>
            </a:r>
          </a:p>
          <a:p>
            <a:pPr marL="0" indent="0" algn="r">
              <a:buSzPct val="80000"/>
              <a:buNone/>
            </a:pPr>
            <a:r>
              <a:rPr lang="en-GB" sz="1600">
                <a:solidFill>
                  <a:schemeClr val="bg2">
                    <a:lumMod val="50000"/>
                  </a:schemeClr>
                </a:solidFill>
                <a:latin typeface="Avenir Next"/>
              </a:rPr>
              <a:t>High or low risk, accidents and illnesses</a:t>
            </a:r>
          </a:p>
          <a:p>
            <a:pPr marL="0" indent="0" algn="r">
              <a:buSzPct val="80000"/>
              <a:buNone/>
            </a:pPr>
            <a:endParaRPr lang="en-GB" sz="800">
              <a:solidFill>
                <a:schemeClr val="bg2">
                  <a:lumMod val="50000"/>
                </a:schemeClr>
              </a:solidFill>
              <a:latin typeface="Avenir Next"/>
            </a:endParaRPr>
          </a:p>
          <a:p>
            <a:pPr marL="0" indent="0">
              <a:buSzPct val="80000"/>
              <a:buNone/>
            </a:pPr>
            <a:r>
              <a:rPr lang="en-GB">
                <a:latin typeface="Avenir Next"/>
              </a:rPr>
              <a:t>Relevant regulation</a:t>
            </a:r>
          </a:p>
          <a:p>
            <a:pPr marL="0" indent="0" algn="r">
              <a:buSzPct val="80000"/>
              <a:buNone/>
            </a:pPr>
            <a:r>
              <a:rPr lang="en-GB" sz="1600">
                <a:solidFill>
                  <a:schemeClr val="bg2">
                    <a:lumMod val="50000"/>
                  </a:schemeClr>
                </a:solidFill>
                <a:latin typeface="Avenir Next"/>
              </a:rPr>
              <a:t>Legal provisions or rules of good practice</a:t>
            </a:r>
          </a:p>
          <a:p>
            <a:pPr marL="0" indent="0" algn="r">
              <a:buSzPct val="80000"/>
              <a:buNone/>
            </a:pPr>
            <a:endParaRPr lang="en-GB" sz="800">
              <a:solidFill>
                <a:schemeClr val="bg2">
                  <a:lumMod val="50000"/>
                </a:schemeClr>
              </a:solidFill>
              <a:latin typeface="Avenir Next"/>
            </a:endParaRPr>
          </a:p>
          <a:p>
            <a:pPr marL="0" indent="0">
              <a:buSzPct val="80000"/>
              <a:buNone/>
            </a:pPr>
            <a:r>
              <a:rPr lang="en-GB">
                <a:latin typeface="Avenir Next"/>
              </a:rPr>
              <a:t>Recommendations</a:t>
            </a:r>
          </a:p>
          <a:p>
            <a:pPr marL="0" indent="0" algn="r">
              <a:buSzPct val="80000"/>
              <a:buNone/>
            </a:pPr>
            <a:r>
              <a:rPr lang="en-GB" sz="1600">
                <a:solidFill>
                  <a:schemeClr val="bg2">
                    <a:lumMod val="50000"/>
                  </a:schemeClr>
                </a:solidFill>
                <a:latin typeface="Avenir Next"/>
              </a:rPr>
              <a:t>Prevention and protection measures</a:t>
            </a:r>
          </a:p>
        </p:txBody>
      </p:sp>
    </p:spTree>
    <p:extLst>
      <p:ext uri="{BB962C8B-B14F-4D97-AF65-F5344CB8AC3E}">
        <p14:creationId xmlns:p14="http://schemas.microsoft.com/office/powerpoint/2010/main" val="1924599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BFA14F7-131D-624F-9978-A8B8FD4AC93B}"/>
              </a:ext>
            </a:extLst>
          </p:cNvPr>
          <p:cNvSpPr txBox="1">
            <a:spLocks/>
          </p:cNvSpPr>
          <p:nvPr/>
        </p:nvSpPr>
        <p:spPr>
          <a:xfrm>
            <a:off x="0" y="2452956"/>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a:latin typeface="Avenir Next Demi Bold" panose="020B0503020202020204" pitchFamily="34" charset="0"/>
              </a:rPr>
              <a:t>Risk assessment</a:t>
            </a:r>
          </a:p>
        </p:txBody>
      </p:sp>
    </p:spTree>
    <p:extLst>
      <p:ext uri="{BB962C8B-B14F-4D97-AF65-F5344CB8AC3E}">
        <p14:creationId xmlns:p14="http://schemas.microsoft.com/office/powerpoint/2010/main" val="1801580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53C5866-1082-1D4C-A7A2-28DE6BE503DB}"/>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Background information – </a:t>
            </a:r>
            <a:r>
              <a:rPr lang="en-GB" sz="1600" i="1">
                <a:latin typeface="Avenir Next Medium" panose="020B0503020202020204" pitchFamily="34" charset="0"/>
              </a:rPr>
              <a:t>Hazard identification </a:t>
            </a:r>
            <a:r>
              <a:rPr lang="en-GB" sz="1600" i="1">
                <a:solidFill>
                  <a:schemeClr val="bg2">
                    <a:lumMod val="50000"/>
                  </a:schemeClr>
                </a:solidFill>
                <a:latin typeface="Avenir Next Medium" panose="020B0503020202020204" pitchFamily="34" charset="0"/>
              </a:rPr>
              <a:t>– Risk assessment – Relevant regulation - </a:t>
            </a:r>
            <a:r>
              <a:rPr lang="en-GB" sz="1600" i="1" err="1">
                <a:solidFill>
                  <a:schemeClr val="bg2">
                    <a:lumMod val="50000"/>
                  </a:schemeClr>
                </a:solidFill>
                <a:latin typeface="Avenir Next Medium" panose="020B0503020202020204" pitchFamily="34" charset="0"/>
              </a:rPr>
              <a:t>Recommandations</a:t>
            </a:r>
            <a:endParaRPr lang="en-US" sz="1600" i="1">
              <a:solidFill>
                <a:schemeClr val="bg2">
                  <a:lumMod val="50000"/>
                </a:schemeClr>
              </a:solidFill>
              <a:latin typeface="Avenir Next Medium" panose="020B0503020202020204" pitchFamily="34" charset="0"/>
            </a:endParaRPr>
          </a:p>
        </p:txBody>
      </p:sp>
      <p:pic>
        <p:nvPicPr>
          <p:cNvPr id="2" name="Image 1" descr="Une image contenant texte, capture d’écran, Tracé, Police&#10;&#10;Description générée automatiquement">
            <a:extLst>
              <a:ext uri="{FF2B5EF4-FFF2-40B4-BE49-F238E27FC236}">
                <a16:creationId xmlns:a16="http://schemas.microsoft.com/office/drawing/2014/main" id="{CE034375-D7B5-A640-4D38-A6C7A2652091}"/>
              </a:ext>
            </a:extLst>
          </p:cNvPr>
          <p:cNvPicPr>
            <a:picLocks noChangeAspect="1"/>
          </p:cNvPicPr>
          <p:nvPr/>
        </p:nvPicPr>
        <p:blipFill>
          <a:blip r:embed="rId2"/>
          <a:stretch>
            <a:fillRect/>
          </a:stretch>
        </p:blipFill>
        <p:spPr>
          <a:xfrm>
            <a:off x="3048000" y="1889505"/>
            <a:ext cx="6096000" cy="3806354"/>
          </a:xfrm>
          <a:prstGeom prst="rect">
            <a:avLst/>
          </a:prstGeom>
        </p:spPr>
      </p:pic>
      <p:sp>
        <p:nvSpPr>
          <p:cNvPr id="4" name="ZoneTexte 3">
            <a:extLst>
              <a:ext uri="{FF2B5EF4-FFF2-40B4-BE49-F238E27FC236}">
                <a16:creationId xmlns:a16="http://schemas.microsoft.com/office/drawing/2014/main" id="{2FDBE13F-DD33-FDF2-2E3C-4AAE86524518}"/>
              </a:ext>
            </a:extLst>
          </p:cNvPr>
          <p:cNvSpPr txBox="1"/>
          <p:nvPr/>
        </p:nvSpPr>
        <p:spPr>
          <a:xfrm>
            <a:off x="0" y="6457469"/>
            <a:ext cx="68377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000" i="1">
              <a:ea typeface="Calibri"/>
              <a:cs typeface="Calibri"/>
            </a:endParaRPr>
          </a:p>
          <a:p>
            <a:r>
              <a:rPr lang="fr-FR" sz="1000" i="1" u="sng">
                <a:ea typeface="Calibri"/>
                <a:cs typeface="Calibri"/>
              </a:rPr>
              <a:t>Image </a:t>
            </a:r>
            <a:r>
              <a:rPr lang="fr-FR" sz="1000">
                <a:ea typeface="Calibri"/>
                <a:cs typeface="Calibri"/>
              </a:rPr>
              <a:t>: </a:t>
            </a:r>
            <a:r>
              <a:rPr lang="fr-FR" sz="1000">
                <a:ea typeface="+mn-lt"/>
                <a:cs typeface="+mn-lt"/>
              </a:rPr>
              <a:t>Mathew Barlow/</a:t>
            </a:r>
            <a:r>
              <a:rPr lang="fr-FR" sz="1000" err="1">
                <a:ea typeface="+mn-lt"/>
                <a:cs typeface="+mn-lt"/>
              </a:rPr>
              <a:t>University</a:t>
            </a:r>
            <a:r>
              <a:rPr lang="fr-FR" sz="1000">
                <a:ea typeface="+mn-lt"/>
                <a:cs typeface="+mn-lt"/>
              </a:rPr>
              <a:t> of Massachusetts Lowell, </a:t>
            </a:r>
            <a:r>
              <a:rPr lang="fr-FR" sz="1000">
                <a:ea typeface="+mn-lt"/>
                <a:cs typeface="+mn-lt"/>
                <a:hlinkClick r:id="rId3"/>
              </a:rPr>
              <a:t>CC BY-ND</a:t>
            </a:r>
            <a:endParaRPr lang="fr-FR" sz="1000">
              <a:ea typeface="Calibri"/>
              <a:cs typeface="Calibri"/>
            </a:endParaRPr>
          </a:p>
        </p:txBody>
      </p:sp>
      <p:sp>
        <p:nvSpPr>
          <p:cNvPr id="6" name="ZoneTexte 5">
            <a:extLst>
              <a:ext uri="{FF2B5EF4-FFF2-40B4-BE49-F238E27FC236}">
                <a16:creationId xmlns:a16="http://schemas.microsoft.com/office/drawing/2014/main" id="{D2BC2842-572E-F26F-4297-F8D5461E3C9C}"/>
              </a:ext>
            </a:extLst>
          </p:cNvPr>
          <p:cNvSpPr txBox="1"/>
          <p:nvPr/>
        </p:nvSpPr>
        <p:spPr>
          <a:xfrm>
            <a:off x="615192" y="880843"/>
            <a:ext cx="243280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ea typeface="Calibri"/>
                <a:cs typeface="Calibri"/>
              </a:rPr>
              <a:t>C'est pour toi </a:t>
            </a:r>
            <a:r>
              <a:rPr lang="fr-FR" err="1">
                <a:ea typeface="Calibri"/>
                <a:cs typeface="Calibri"/>
              </a:rPr>
              <a:t>leo</a:t>
            </a:r>
            <a:r>
              <a:rPr lang="fr-FR">
                <a:ea typeface="Calibri"/>
                <a:cs typeface="Calibri"/>
              </a:rPr>
              <a:t>  : étude sur évolution morts par le froid , on voit pas que ça diminue avec le réchauffement climatique </a:t>
            </a:r>
          </a:p>
          <a:p>
            <a:r>
              <a:rPr lang="fr-FR">
                <a:ea typeface="Calibri"/>
                <a:cs typeface="Calibri"/>
              </a:rPr>
              <a:t>Source : </a:t>
            </a:r>
            <a:r>
              <a:rPr lang="fr-FR">
                <a:ea typeface="+mn-lt"/>
                <a:cs typeface="+mn-lt"/>
                <a:hlinkClick r:id="rId4"/>
              </a:rPr>
              <a:t>https://www.epa.gov/climate-indicators/climate-change-indicators-cold-related-deaths#ref1</a:t>
            </a:r>
            <a:endParaRPr lang="fr-FR">
              <a:ea typeface="+mn-lt"/>
              <a:cs typeface="+mn-lt"/>
            </a:endParaRPr>
          </a:p>
          <a:p>
            <a:endParaRPr lang="fr-FR">
              <a:ea typeface="Calibri"/>
              <a:cs typeface="Calibri"/>
            </a:endParaRPr>
          </a:p>
        </p:txBody>
      </p:sp>
    </p:spTree>
    <p:extLst>
      <p:ext uri="{BB962C8B-B14F-4D97-AF65-F5344CB8AC3E}">
        <p14:creationId xmlns:p14="http://schemas.microsoft.com/office/powerpoint/2010/main" val="602123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4F71718-6505-DD4E-9A9C-DDA37AE4D2AF}"/>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Background information – </a:t>
            </a:r>
            <a:r>
              <a:rPr lang="en-GB" sz="1600" i="1">
                <a:latin typeface="Avenir Next Medium" panose="020B0503020202020204" pitchFamily="34" charset="0"/>
              </a:rPr>
              <a:t>Risk assessment </a:t>
            </a:r>
            <a:r>
              <a:rPr lang="en-GB" sz="1600" i="1">
                <a:solidFill>
                  <a:schemeClr val="bg2">
                    <a:lumMod val="50000"/>
                  </a:schemeClr>
                </a:solidFill>
                <a:latin typeface="Avenir Next Medium" panose="020B0503020202020204" pitchFamily="34" charset="0"/>
              </a:rPr>
              <a:t>– Relevant regulation - Recommendations</a:t>
            </a:r>
            <a:endParaRPr lang="en-US" sz="1600" i="1">
              <a:solidFill>
                <a:schemeClr val="bg2">
                  <a:lumMod val="50000"/>
                </a:schemeClr>
              </a:solidFill>
              <a:latin typeface="Avenir Next Medium" panose="020B0503020202020204" pitchFamily="34" charset="0"/>
            </a:endParaRPr>
          </a:p>
        </p:txBody>
      </p:sp>
      <p:pic>
        <p:nvPicPr>
          <p:cNvPr id="8" name="Image 7" descr="Une image contenant texte, diagramme, capture d’écran, Parallèle&#10;&#10;Description générée automatiquement">
            <a:extLst>
              <a:ext uri="{FF2B5EF4-FFF2-40B4-BE49-F238E27FC236}">
                <a16:creationId xmlns:a16="http://schemas.microsoft.com/office/drawing/2014/main" id="{12FFDD9D-11AF-9F43-93A3-B87CB2F3F3EA}"/>
              </a:ext>
            </a:extLst>
          </p:cNvPr>
          <p:cNvPicPr>
            <a:picLocks noChangeAspect="1"/>
          </p:cNvPicPr>
          <p:nvPr/>
        </p:nvPicPr>
        <p:blipFill rotWithShape="1">
          <a:blip r:embed="rId3"/>
          <a:srcRect t="18795" b="10843"/>
          <a:stretch/>
        </p:blipFill>
        <p:spPr>
          <a:xfrm>
            <a:off x="5131688" y="492790"/>
            <a:ext cx="6355861" cy="6262803"/>
          </a:xfrm>
          <a:prstGeom prst="rect">
            <a:avLst/>
          </a:prstGeom>
        </p:spPr>
      </p:pic>
      <p:sp>
        <p:nvSpPr>
          <p:cNvPr id="9" name="ZoneTexte 8">
            <a:extLst>
              <a:ext uri="{FF2B5EF4-FFF2-40B4-BE49-F238E27FC236}">
                <a16:creationId xmlns:a16="http://schemas.microsoft.com/office/drawing/2014/main" id="{6B803331-1D40-404D-ABB4-F5972D45E80D}"/>
              </a:ext>
            </a:extLst>
          </p:cNvPr>
          <p:cNvSpPr txBox="1"/>
          <p:nvPr/>
        </p:nvSpPr>
        <p:spPr>
          <a:xfrm>
            <a:off x="11412470" y="1943976"/>
            <a:ext cx="369332" cy="2765234"/>
          </a:xfrm>
          <a:prstGeom prst="rect">
            <a:avLst/>
          </a:prstGeom>
          <a:noFill/>
        </p:spPr>
        <p:txBody>
          <a:bodyPr vert="vert" wrap="square" rtlCol="0">
            <a:spAutoFit/>
          </a:bodyPr>
          <a:lstStyle/>
          <a:p>
            <a:pPr algn="ctr"/>
            <a:r>
              <a:rPr lang="en-GB" sz="1200">
                <a:latin typeface="Avenir Next" panose="020B0503020202020204" pitchFamily="34" charset="0"/>
              </a:rPr>
              <a:t>Hannah Ritchie (2024)</a:t>
            </a:r>
          </a:p>
        </p:txBody>
      </p:sp>
      <p:sp>
        <p:nvSpPr>
          <p:cNvPr id="10" name="ZoneTexte 9">
            <a:extLst>
              <a:ext uri="{FF2B5EF4-FFF2-40B4-BE49-F238E27FC236}">
                <a16:creationId xmlns:a16="http://schemas.microsoft.com/office/drawing/2014/main" id="{478DD7FE-CD40-B349-A3F6-54F97B3DA6B3}"/>
              </a:ext>
            </a:extLst>
          </p:cNvPr>
          <p:cNvSpPr txBox="1"/>
          <p:nvPr/>
        </p:nvSpPr>
        <p:spPr>
          <a:xfrm>
            <a:off x="704451" y="1926209"/>
            <a:ext cx="4259374" cy="2800767"/>
          </a:xfrm>
          <a:prstGeom prst="rect">
            <a:avLst/>
          </a:prstGeom>
          <a:noFill/>
        </p:spPr>
        <p:txBody>
          <a:bodyPr wrap="square" lIns="91440" tIns="45720" rIns="91440" bIns="45720" rtlCol="0" anchor="t">
            <a:spAutoFit/>
          </a:bodyPr>
          <a:lstStyle/>
          <a:p>
            <a:pPr algn="ctr"/>
            <a:r>
              <a:rPr lang="en-US" sz="2800" b="1" i="1">
                <a:solidFill>
                  <a:schemeClr val="accent1"/>
                </a:solidFill>
              </a:rPr>
              <a:t>Cold waves, high or low risk ? </a:t>
            </a:r>
            <a:endParaRPr lang="en-US" sz="2800" b="1" i="1">
              <a:solidFill>
                <a:schemeClr val="accent1"/>
              </a:solidFill>
              <a:ea typeface="Calibri"/>
              <a:cs typeface="Calibri"/>
            </a:endParaRPr>
          </a:p>
          <a:p>
            <a:pPr algn="ctr"/>
            <a:endParaRPr lang="en-US" sz="2000">
              <a:solidFill>
                <a:srgbClr val="000000"/>
              </a:solidFill>
              <a:latin typeface="Avenir Next"/>
              <a:cs typeface="Arial"/>
            </a:endParaRPr>
          </a:p>
          <a:p>
            <a:pPr algn="ctr"/>
            <a:r>
              <a:rPr lang="en-US" sz="2000">
                <a:solidFill>
                  <a:srgbClr val="000000"/>
                </a:solidFill>
                <a:latin typeface="Avenir Next"/>
                <a:cs typeface="Arial"/>
              </a:rPr>
              <a:t>Depends on the region because of </a:t>
            </a:r>
            <a:r>
              <a:rPr lang="en-US" sz="2000" b="1">
                <a:solidFill>
                  <a:schemeClr val="accent1"/>
                </a:solidFill>
                <a:latin typeface="Avenir Next"/>
                <a:cs typeface="Arial"/>
              </a:rPr>
              <a:t>acclimatation and adaptation</a:t>
            </a:r>
            <a:r>
              <a:rPr lang="en-US" sz="2000">
                <a:solidFill>
                  <a:srgbClr val="000000"/>
                </a:solidFill>
                <a:latin typeface="Avenir Next"/>
                <a:cs typeface="Arial"/>
              </a:rPr>
              <a:t> of the population</a:t>
            </a:r>
          </a:p>
          <a:p>
            <a:pPr algn="ctr"/>
            <a:endParaRPr lang="en-US" sz="2000">
              <a:solidFill>
                <a:srgbClr val="000000"/>
              </a:solidFill>
              <a:latin typeface="Avenir Next"/>
              <a:cs typeface="Arial"/>
            </a:endParaRPr>
          </a:p>
          <a:p>
            <a:pPr algn="ctr"/>
            <a:endParaRPr lang="en-US" sz="2000">
              <a:solidFill>
                <a:srgbClr val="000000"/>
              </a:solidFill>
              <a:latin typeface="Avenir Next"/>
              <a:cs typeface="Arial"/>
            </a:endParaRPr>
          </a:p>
        </p:txBody>
      </p:sp>
    </p:spTree>
    <p:extLst>
      <p:ext uri="{BB962C8B-B14F-4D97-AF65-F5344CB8AC3E}">
        <p14:creationId xmlns:p14="http://schemas.microsoft.com/office/powerpoint/2010/main" val="767175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4F71718-6505-DD4E-9A9C-DDA37AE4D2AF}"/>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Background information – </a:t>
            </a:r>
            <a:r>
              <a:rPr lang="en-GB" sz="1600" i="1">
                <a:latin typeface="Avenir Next Medium" panose="020B0503020202020204" pitchFamily="34" charset="0"/>
              </a:rPr>
              <a:t>Risk assessment </a:t>
            </a:r>
            <a:r>
              <a:rPr lang="en-GB" sz="1600" i="1">
                <a:solidFill>
                  <a:schemeClr val="bg2">
                    <a:lumMod val="50000"/>
                  </a:schemeClr>
                </a:solidFill>
                <a:latin typeface="Avenir Next Medium" panose="020B0503020202020204" pitchFamily="34" charset="0"/>
              </a:rPr>
              <a:t>– Relevant regulation - Recommendations</a:t>
            </a:r>
            <a:endParaRPr lang="en-US" sz="1600" i="1">
              <a:solidFill>
                <a:schemeClr val="bg2">
                  <a:lumMod val="50000"/>
                </a:schemeClr>
              </a:solidFill>
              <a:latin typeface="Avenir Next Medium" panose="020B0503020202020204" pitchFamily="34" charset="0"/>
            </a:endParaRPr>
          </a:p>
        </p:txBody>
      </p:sp>
      <p:sp>
        <p:nvSpPr>
          <p:cNvPr id="10" name="ZoneTexte 9">
            <a:extLst>
              <a:ext uri="{FF2B5EF4-FFF2-40B4-BE49-F238E27FC236}">
                <a16:creationId xmlns:a16="http://schemas.microsoft.com/office/drawing/2014/main" id="{478DD7FE-CD40-B349-A3F6-54F97B3DA6B3}"/>
              </a:ext>
            </a:extLst>
          </p:cNvPr>
          <p:cNvSpPr txBox="1"/>
          <p:nvPr/>
        </p:nvSpPr>
        <p:spPr>
          <a:xfrm>
            <a:off x="552794" y="1366897"/>
            <a:ext cx="4259374" cy="4124206"/>
          </a:xfrm>
          <a:prstGeom prst="rect">
            <a:avLst/>
          </a:prstGeom>
          <a:noFill/>
        </p:spPr>
        <p:txBody>
          <a:bodyPr wrap="square" lIns="91440" tIns="45720" rIns="91440" bIns="45720" rtlCol="0" anchor="t">
            <a:spAutoFit/>
          </a:bodyPr>
          <a:lstStyle/>
          <a:p>
            <a:pPr algn="ctr"/>
            <a:r>
              <a:rPr lang="en-US" sz="2800" b="1" i="1">
                <a:solidFill>
                  <a:schemeClr val="accent1"/>
                </a:solidFill>
              </a:rPr>
              <a:t>Death by cold and hot waves </a:t>
            </a:r>
            <a:endParaRPr lang="en-US" sz="2800" b="1" i="1">
              <a:solidFill>
                <a:schemeClr val="accent1"/>
              </a:solidFill>
              <a:ea typeface="Calibri"/>
              <a:cs typeface="Calibri"/>
            </a:endParaRPr>
          </a:p>
          <a:p>
            <a:pPr algn="ctr"/>
            <a:endParaRPr lang="en-US" sz="2000">
              <a:solidFill>
                <a:srgbClr val="000000"/>
              </a:solidFill>
              <a:latin typeface="Avenir Next"/>
              <a:cs typeface="Arial"/>
            </a:endParaRPr>
          </a:p>
          <a:p>
            <a:pPr algn="ctr"/>
            <a:r>
              <a:rPr lang="en-US" sz="2000">
                <a:solidFill>
                  <a:srgbClr val="000000"/>
                </a:solidFill>
                <a:latin typeface="Avenir Next"/>
                <a:cs typeface="Arial"/>
              </a:rPr>
              <a:t>Most cold-related deaths happen in moderate conditions</a:t>
            </a:r>
          </a:p>
          <a:p>
            <a:pPr algn="ctr"/>
            <a:r>
              <a:rPr lang="en-GB" sz="2000">
                <a:latin typeface="Avenir Next" panose="020B0503020202020204" pitchFamily="34" charset="0"/>
              </a:rPr>
              <a:t>➔</a:t>
            </a:r>
            <a:r>
              <a:rPr lang="en-US" sz="2000">
                <a:solidFill>
                  <a:srgbClr val="000000"/>
                </a:solidFill>
                <a:latin typeface="Avenir Next"/>
                <a:cs typeface="Arial"/>
              </a:rPr>
              <a:t> risk is smaller but most time spent in these conditions</a:t>
            </a:r>
          </a:p>
          <a:p>
            <a:pPr algn="ctr"/>
            <a:endParaRPr lang="en-US" sz="2000">
              <a:solidFill>
                <a:srgbClr val="000000"/>
              </a:solidFill>
              <a:latin typeface="Avenir Next"/>
              <a:cs typeface="Arial"/>
            </a:endParaRPr>
          </a:p>
          <a:p>
            <a:pPr algn="ctr"/>
            <a:r>
              <a:rPr lang="en-US" sz="2400" b="1" i="1">
                <a:solidFill>
                  <a:schemeClr val="accent1"/>
                </a:solidFill>
                <a:latin typeface="Avenir Next"/>
                <a:cs typeface="Arial"/>
              </a:rPr>
              <a:t>Total death toll</a:t>
            </a:r>
          </a:p>
          <a:p>
            <a:pPr algn="ctr"/>
            <a:endParaRPr lang="en-US" sz="800" b="1" i="1">
              <a:solidFill>
                <a:schemeClr val="accent1"/>
              </a:solidFill>
              <a:latin typeface="Avenir Next"/>
              <a:cs typeface="Arial"/>
            </a:endParaRPr>
          </a:p>
          <a:p>
            <a:pPr algn="ctr"/>
            <a:r>
              <a:rPr lang="en-US" sz="2000" b="1">
                <a:solidFill>
                  <a:srgbClr val="000000"/>
                </a:solidFill>
                <a:latin typeface="Avenir Next"/>
                <a:cs typeface="Arial"/>
              </a:rPr>
              <a:t>1.7 to 5 million </a:t>
            </a:r>
            <a:r>
              <a:rPr lang="en-US" sz="2000">
                <a:solidFill>
                  <a:srgbClr val="000000"/>
                </a:solidFill>
                <a:latin typeface="Avenir Next"/>
                <a:cs typeface="Arial"/>
              </a:rPr>
              <a:t>deaths related to cold and heat every year globally</a:t>
            </a:r>
          </a:p>
          <a:p>
            <a:pPr algn="ctr"/>
            <a:r>
              <a:rPr lang="en-US" sz="1400">
                <a:solidFill>
                  <a:srgbClr val="000000"/>
                </a:solidFill>
                <a:latin typeface="Avenir Next"/>
                <a:cs typeface="Arial"/>
              </a:rPr>
              <a:t>(Hannah Ritchie, 2024)</a:t>
            </a:r>
            <a:endParaRPr lang="en-US" sz="1400">
              <a:solidFill>
                <a:schemeClr val="bg2">
                  <a:lumMod val="50000"/>
                </a:schemeClr>
              </a:solidFill>
              <a:latin typeface="Avenir Next"/>
              <a:cs typeface="Arial"/>
            </a:endParaRPr>
          </a:p>
        </p:txBody>
      </p:sp>
      <p:pic>
        <p:nvPicPr>
          <p:cNvPr id="3" name="Image 2" descr="Une image contenant texte, capture d’écran, nombre, logiciel&#10;&#10;Description générée automatiquement">
            <a:extLst>
              <a:ext uri="{FF2B5EF4-FFF2-40B4-BE49-F238E27FC236}">
                <a16:creationId xmlns:a16="http://schemas.microsoft.com/office/drawing/2014/main" id="{590EB961-E1A3-4D44-A7E5-A306EF337BCB}"/>
              </a:ext>
            </a:extLst>
          </p:cNvPr>
          <p:cNvPicPr>
            <a:picLocks noChangeAspect="1"/>
          </p:cNvPicPr>
          <p:nvPr/>
        </p:nvPicPr>
        <p:blipFill rotWithShape="1">
          <a:blip r:embed="rId3"/>
          <a:srcRect t="14829" r="13924" b="12978"/>
          <a:stretch/>
        </p:blipFill>
        <p:spPr>
          <a:xfrm>
            <a:off x="5267139" y="1660071"/>
            <a:ext cx="6600966" cy="3907972"/>
          </a:xfrm>
          <a:prstGeom prst="rect">
            <a:avLst/>
          </a:prstGeom>
        </p:spPr>
      </p:pic>
      <p:sp>
        <p:nvSpPr>
          <p:cNvPr id="4" name="ZoneTexte 3">
            <a:extLst>
              <a:ext uri="{FF2B5EF4-FFF2-40B4-BE49-F238E27FC236}">
                <a16:creationId xmlns:a16="http://schemas.microsoft.com/office/drawing/2014/main" id="{2B1DC3E4-61D7-D840-993A-23F4A371B37C}"/>
              </a:ext>
            </a:extLst>
          </p:cNvPr>
          <p:cNvSpPr txBox="1"/>
          <p:nvPr/>
        </p:nvSpPr>
        <p:spPr>
          <a:xfrm>
            <a:off x="4963825" y="1312130"/>
            <a:ext cx="7207593" cy="369332"/>
          </a:xfrm>
          <a:prstGeom prst="rect">
            <a:avLst/>
          </a:prstGeom>
          <a:noFill/>
        </p:spPr>
        <p:txBody>
          <a:bodyPr wrap="square" rtlCol="0">
            <a:spAutoFit/>
          </a:bodyPr>
          <a:lstStyle/>
          <a:p>
            <a:r>
              <a:rPr lang="en-GB" b="1">
                <a:latin typeface="Avenir Next" panose="020B0503020202020204" pitchFamily="34" charset="0"/>
              </a:rPr>
              <a:t>Share of deaths from all causes attributed to cold or heat, 2015</a:t>
            </a:r>
          </a:p>
        </p:txBody>
      </p:sp>
      <p:sp>
        <p:nvSpPr>
          <p:cNvPr id="5" name="ZoneTexte 4">
            <a:extLst>
              <a:ext uri="{FF2B5EF4-FFF2-40B4-BE49-F238E27FC236}">
                <a16:creationId xmlns:a16="http://schemas.microsoft.com/office/drawing/2014/main" id="{011EF14D-82EC-284E-9356-CBFE2B9AB8A5}"/>
              </a:ext>
            </a:extLst>
          </p:cNvPr>
          <p:cNvSpPr txBox="1"/>
          <p:nvPr/>
        </p:nvSpPr>
        <p:spPr>
          <a:xfrm>
            <a:off x="6461235" y="5638985"/>
            <a:ext cx="4212771" cy="276999"/>
          </a:xfrm>
          <a:prstGeom prst="rect">
            <a:avLst/>
          </a:prstGeom>
          <a:noFill/>
        </p:spPr>
        <p:txBody>
          <a:bodyPr wrap="square" rtlCol="0">
            <a:spAutoFit/>
          </a:bodyPr>
          <a:lstStyle/>
          <a:p>
            <a:pPr algn="ctr"/>
            <a:r>
              <a:rPr lang="fr-CH" sz="1200" err="1">
                <a:latin typeface="Avenir Next" panose="020B0503020202020204" pitchFamily="34" charset="0"/>
              </a:rPr>
              <a:t>Gasparrini</a:t>
            </a:r>
            <a:r>
              <a:rPr lang="fr-CH" sz="1200">
                <a:latin typeface="Avenir Next" panose="020B0503020202020204" pitchFamily="34" charset="0"/>
              </a:rPr>
              <a:t> et al. (2015)</a:t>
            </a:r>
            <a:endParaRPr lang="en-GB" sz="1200">
              <a:latin typeface="Avenir Next" panose="020B0503020202020204" pitchFamily="34" charset="0"/>
            </a:endParaRPr>
          </a:p>
        </p:txBody>
      </p:sp>
    </p:spTree>
    <p:extLst>
      <p:ext uri="{BB962C8B-B14F-4D97-AF65-F5344CB8AC3E}">
        <p14:creationId xmlns:p14="http://schemas.microsoft.com/office/powerpoint/2010/main" val="2263569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4F71718-6505-DD4E-9A9C-DDA37AE4D2AF}"/>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Background information – </a:t>
            </a:r>
            <a:r>
              <a:rPr lang="en-GB" sz="1600" i="1">
                <a:latin typeface="Avenir Next Medium" panose="020B0503020202020204" pitchFamily="34" charset="0"/>
              </a:rPr>
              <a:t>Risk assessment </a:t>
            </a:r>
            <a:r>
              <a:rPr lang="en-GB" sz="1600" i="1">
                <a:solidFill>
                  <a:schemeClr val="bg2">
                    <a:lumMod val="50000"/>
                  </a:schemeClr>
                </a:solidFill>
                <a:latin typeface="Avenir Next Medium" panose="020B0503020202020204" pitchFamily="34" charset="0"/>
              </a:rPr>
              <a:t>– Relevant regulation - Recommendations</a:t>
            </a:r>
            <a:endParaRPr lang="en-US" sz="1600" i="1">
              <a:solidFill>
                <a:schemeClr val="bg2">
                  <a:lumMod val="50000"/>
                </a:schemeClr>
              </a:solidFill>
              <a:latin typeface="Avenir Next Medium" panose="020B0503020202020204" pitchFamily="34" charset="0"/>
            </a:endParaRPr>
          </a:p>
        </p:txBody>
      </p:sp>
      <p:sp>
        <p:nvSpPr>
          <p:cNvPr id="10" name="ZoneTexte 9">
            <a:extLst>
              <a:ext uri="{FF2B5EF4-FFF2-40B4-BE49-F238E27FC236}">
                <a16:creationId xmlns:a16="http://schemas.microsoft.com/office/drawing/2014/main" id="{478DD7FE-CD40-B349-A3F6-54F97B3DA6B3}"/>
              </a:ext>
            </a:extLst>
          </p:cNvPr>
          <p:cNvSpPr txBox="1"/>
          <p:nvPr/>
        </p:nvSpPr>
        <p:spPr>
          <a:xfrm>
            <a:off x="552794" y="1366897"/>
            <a:ext cx="4259374" cy="3724096"/>
          </a:xfrm>
          <a:prstGeom prst="rect">
            <a:avLst/>
          </a:prstGeom>
          <a:noFill/>
        </p:spPr>
        <p:txBody>
          <a:bodyPr wrap="square" lIns="91440" tIns="45720" rIns="91440" bIns="45720" rtlCol="0" anchor="t">
            <a:spAutoFit/>
          </a:bodyPr>
          <a:lstStyle/>
          <a:p>
            <a:pPr algn="ctr"/>
            <a:r>
              <a:rPr lang="en-US" sz="2800" b="1" i="1">
                <a:solidFill>
                  <a:schemeClr val="accent1"/>
                </a:solidFill>
              </a:rPr>
              <a:t>Death by cold and hot waves </a:t>
            </a:r>
            <a:endParaRPr lang="en-US" sz="2800" b="1" i="1">
              <a:solidFill>
                <a:schemeClr val="accent1"/>
              </a:solidFill>
              <a:ea typeface="Calibri"/>
              <a:cs typeface="Calibri"/>
            </a:endParaRPr>
          </a:p>
          <a:p>
            <a:pPr algn="ctr"/>
            <a:endParaRPr lang="en-US" sz="2000">
              <a:solidFill>
                <a:srgbClr val="000000"/>
              </a:solidFill>
              <a:latin typeface="Avenir Next"/>
              <a:cs typeface="Arial"/>
            </a:endParaRPr>
          </a:p>
          <a:p>
            <a:pPr algn="ctr"/>
            <a:r>
              <a:rPr lang="en-US" sz="2000">
                <a:solidFill>
                  <a:srgbClr val="000000"/>
                </a:solidFill>
                <a:latin typeface="Avenir Next"/>
                <a:cs typeface="Arial"/>
              </a:rPr>
              <a:t>Cold-related death are more important than heat-related death (about 9 times higher)</a:t>
            </a:r>
          </a:p>
          <a:p>
            <a:pPr algn="ctr"/>
            <a:endParaRPr lang="en-US" sz="2000">
              <a:solidFill>
                <a:srgbClr val="000000"/>
              </a:solidFill>
              <a:latin typeface="Avenir Next"/>
              <a:cs typeface="Arial"/>
            </a:endParaRPr>
          </a:p>
          <a:p>
            <a:pPr algn="ctr"/>
            <a:r>
              <a:rPr lang="en-US" sz="2000">
                <a:solidFill>
                  <a:srgbClr val="000000"/>
                </a:solidFill>
                <a:latin typeface="Avenir Next"/>
                <a:cs typeface="Arial"/>
              </a:rPr>
              <a:t>About the same importance of cold vs. heat-related death in Europe (</a:t>
            </a:r>
            <a:r>
              <a:rPr lang="en-US" sz="2000" err="1">
                <a:solidFill>
                  <a:srgbClr val="000000"/>
                </a:solidFill>
                <a:latin typeface="Avenir Next"/>
                <a:cs typeface="Arial"/>
              </a:rPr>
              <a:t>Masselot</a:t>
            </a:r>
            <a:r>
              <a:rPr lang="en-US" sz="2000">
                <a:solidFill>
                  <a:srgbClr val="000000"/>
                </a:solidFill>
                <a:latin typeface="Avenir Next"/>
                <a:cs typeface="Arial"/>
              </a:rPr>
              <a:t> et al. 2023) and in the U.S.(</a:t>
            </a:r>
            <a:r>
              <a:rPr lang="fr-CH" sz="2000">
                <a:effectLst/>
                <a:latin typeface="Avenir Next" panose="020B0503020202020204" pitchFamily="34" charset="0"/>
              </a:rPr>
              <a:t>Lee et al. 2023</a:t>
            </a:r>
            <a:r>
              <a:rPr lang="en-US" sz="2000">
                <a:solidFill>
                  <a:srgbClr val="000000"/>
                </a:solidFill>
                <a:latin typeface="Avenir Next"/>
                <a:cs typeface="Arial"/>
              </a:rPr>
              <a:t>).</a:t>
            </a:r>
          </a:p>
        </p:txBody>
      </p:sp>
      <p:sp>
        <p:nvSpPr>
          <p:cNvPr id="4" name="ZoneTexte 3">
            <a:extLst>
              <a:ext uri="{FF2B5EF4-FFF2-40B4-BE49-F238E27FC236}">
                <a16:creationId xmlns:a16="http://schemas.microsoft.com/office/drawing/2014/main" id="{2B1DC3E4-61D7-D840-993A-23F4A371B37C}"/>
              </a:ext>
            </a:extLst>
          </p:cNvPr>
          <p:cNvSpPr txBox="1"/>
          <p:nvPr/>
        </p:nvSpPr>
        <p:spPr>
          <a:xfrm>
            <a:off x="4963823" y="1043731"/>
            <a:ext cx="7207593" cy="646331"/>
          </a:xfrm>
          <a:prstGeom prst="rect">
            <a:avLst/>
          </a:prstGeom>
          <a:noFill/>
        </p:spPr>
        <p:txBody>
          <a:bodyPr wrap="square" rtlCol="0">
            <a:spAutoFit/>
          </a:bodyPr>
          <a:lstStyle/>
          <a:p>
            <a:pPr algn="ctr"/>
            <a:r>
              <a:rPr lang="en-GB" b="1">
                <a:latin typeface="Avenir Next" panose="020B0503020202020204" pitchFamily="34" charset="0"/>
              </a:rPr>
              <a:t>Share of all deaths attributed to sub-optimal temperatures (2000-2019)</a:t>
            </a:r>
          </a:p>
        </p:txBody>
      </p:sp>
      <p:pic>
        <p:nvPicPr>
          <p:cNvPr id="6" name="Image 5">
            <a:extLst>
              <a:ext uri="{FF2B5EF4-FFF2-40B4-BE49-F238E27FC236}">
                <a16:creationId xmlns:a16="http://schemas.microsoft.com/office/drawing/2014/main" id="{450C2B4E-536B-4144-8DD9-59979BE0C14A}"/>
              </a:ext>
            </a:extLst>
          </p:cNvPr>
          <p:cNvPicPr>
            <a:picLocks noChangeAspect="1"/>
          </p:cNvPicPr>
          <p:nvPr/>
        </p:nvPicPr>
        <p:blipFill rotWithShape="1">
          <a:blip r:embed="rId3"/>
          <a:srcRect t="18618" r="9548" b="12228"/>
          <a:stretch/>
        </p:blipFill>
        <p:spPr>
          <a:xfrm>
            <a:off x="5361495" y="1802955"/>
            <a:ext cx="6414294" cy="3461657"/>
          </a:xfrm>
          <a:prstGeom prst="rect">
            <a:avLst/>
          </a:prstGeom>
        </p:spPr>
      </p:pic>
      <p:sp>
        <p:nvSpPr>
          <p:cNvPr id="9" name="ZoneTexte 8">
            <a:extLst>
              <a:ext uri="{FF2B5EF4-FFF2-40B4-BE49-F238E27FC236}">
                <a16:creationId xmlns:a16="http://schemas.microsoft.com/office/drawing/2014/main" id="{0D4A3772-CC34-3C41-896B-97A63E573F73}"/>
              </a:ext>
            </a:extLst>
          </p:cNvPr>
          <p:cNvSpPr txBox="1"/>
          <p:nvPr/>
        </p:nvSpPr>
        <p:spPr>
          <a:xfrm>
            <a:off x="6461233" y="5352603"/>
            <a:ext cx="4212771" cy="276999"/>
          </a:xfrm>
          <a:prstGeom prst="rect">
            <a:avLst/>
          </a:prstGeom>
          <a:noFill/>
        </p:spPr>
        <p:txBody>
          <a:bodyPr wrap="square" rtlCol="0">
            <a:spAutoFit/>
          </a:bodyPr>
          <a:lstStyle/>
          <a:p>
            <a:pPr algn="ctr"/>
            <a:r>
              <a:rPr lang="fr-CH" sz="1200">
                <a:latin typeface="Avenir Next" panose="020B0503020202020204" pitchFamily="34" charset="0"/>
              </a:rPr>
              <a:t>Zhao et al. (2021)</a:t>
            </a:r>
            <a:endParaRPr lang="en-GB" sz="1200">
              <a:latin typeface="Avenir Next" panose="020B0503020202020204" pitchFamily="34" charset="0"/>
            </a:endParaRPr>
          </a:p>
        </p:txBody>
      </p:sp>
    </p:spTree>
    <p:extLst>
      <p:ext uri="{BB962C8B-B14F-4D97-AF65-F5344CB8AC3E}">
        <p14:creationId xmlns:p14="http://schemas.microsoft.com/office/powerpoint/2010/main" val="2361392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4F71718-6505-DD4E-9A9C-DDA37AE4D2AF}"/>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Background information – </a:t>
            </a:r>
            <a:r>
              <a:rPr lang="en-GB" sz="1600" i="1">
                <a:latin typeface="Avenir Next Medium" panose="020B0503020202020204" pitchFamily="34" charset="0"/>
              </a:rPr>
              <a:t>Risk assessment </a:t>
            </a:r>
            <a:r>
              <a:rPr lang="en-GB" sz="1600" i="1">
                <a:solidFill>
                  <a:schemeClr val="bg2">
                    <a:lumMod val="50000"/>
                  </a:schemeClr>
                </a:solidFill>
                <a:latin typeface="Avenir Next Medium" panose="020B0503020202020204" pitchFamily="34" charset="0"/>
              </a:rPr>
              <a:t>– Relevant regulation - Recommendations</a:t>
            </a:r>
            <a:endParaRPr lang="en-US" sz="1600" i="1">
              <a:solidFill>
                <a:schemeClr val="bg2">
                  <a:lumMod val="50000"/>
                </a:schemeClr>
              </a:solidFill>
              <a:latin typeface="Avenir Next Medium" panose="020B0503020202020204" pitchFamily="34" charset="0"/>
            </a:endParaRPr>
          </a:p>
        </p:txBody>
      </p:sp>
      <p:sp>
        <p:nvSpPr>
          <p:cNvPr id="10" name="ZoneTexte 9">
            <a:extLst>
              <a:ext uri="{FF2B5EF4-FFF2-40B4-BE49-F238E27FC236}">
                <a16:creationId xmlns:a16="http://schemas.microsoft.com/office/drawing/2014/main" id="{478DD7FE-CD40-B349-A3F6-54F97B3DA6B3}"/>
              </a:ext>
            </a:extLst>
          </p:cNvPr>
          <p:cNvSpPr txBox="1"/>
          <p:nvPr/>
        </p:nvSpPr>
        <p:spPr>
          <a:xfrm>
            <a:off x="561488" y="966787"/>
            <a:ext cx="3670863" cy="5262979"/>
          </a:xfrm>
          <a:prstGeom prst="rect">
            <a:avLst/>
          </a:prstGeom>
          <a:noFill/>
        </p:spPr>
        <p:txBody>
          <a:bodyPr wrap="square" lIns="91440" tIns="45720" rIns="91440" bIns="45720" rtlCol="0" anchor="t">
            <a:spAutoFit/>
          </a:bodyPr>
          <a:lstStyle/>
          <a:p>
            <a:pPr algn="ctr"/>
            <a:r>
              <a:rPr lang="en-US" sz="2800" b="1" i="1">
                <a:solidFill>
                  <a:schemeClr val="accent1"/>
                </a:solidFill>
              </a:rPr>
              <a:t>Most vulnerable population groups</a:t>
            </a:r>
            <a:endParaRPr lang="en-US" sz="2800" b="1" i="1">
              <a:solidFill>
                <a:schemeClr val="accent1"/>
              </a:solidFill>
              <a:ea typeface="Calibri"/>
              <a:cs typeface="Calibri"/>
            </a:endParaRPr>
          </a:p>
          <a:p>
            <a:pPr algn="ctr"/>
            <a:endParaRPr lang="en-US" sz="2000">
              <a:solidFill>
                <a:srgbClr val="000000"/>
              </a:solidFill>
              <a:latin typeface="Avenir Next"/>
              <a:cs typeface="Arial"/>
            </a:endParaRPr>
          </a:p>
          <a:p>
            <a:pPr algn="ctr"/>
            <a:r>
              <a:rPr lang="en-US" sz="2000">
                <a:solidFill>
                  <a:srgbClr val="000000"/>
                </a:solidFill>
                <a:latin typeface="Avenir Next"/>
                <a:cs typeface="Arial"/>
              </a:rPr>
              <a:t>The most at-risk population group regarding cold waves is </a:t>
            </a:r>
            <a:r>
              <a:rPr lang="en-US" sz="2000" b="1">
                <a:solidFill>
                  <a:schemeClr val="accent1"/>
                </a:solidFill>
                <a:latin typeface="Avenir Next"/>
                <a:cs typeface="Arial"/>
              </a:rPr>
              <a:t>the elderly</a:t>
            </a:r>
          </a:p>
          <a:p>
            <a:pPr algn="ctr"/>
            <a:endParaRPr lang="en-US" sz="2000" b="1">
              <a:solidFill>
                <a:schemeClr val="accent1"/>
              </a:solidFill>
              <a:latin typeface="Avenir Next"/>
              <a:cs typeface="Arial"/>
            </a:endParaRPr>
          </a:p>
          <a:p>
            <a:pPr algn="ctr"/>
            <a:r>
              <a:rPr lang="en-US" sz="2000">
                <a:latin typeface="Avenir Next"/>
                <a:cs typeface="Arial"/>
              </a:rPr>
              <a:t>Children and people with chronic diseases are also at risk</a:t>
            </a:r>
          </a:p>
          <a:p>
            <a:pPr algn="ctr"/>
            <a:endParaRPr lang="en-US" sz="2000" b="1">
              <a:solidFill>
                <a:schemeClr val="accent1"/>
              </a:solidFill>
              <a:latin typeface="Avenir Next"/>
              <a:cs typeface="Arial"/>
            </a:endParaRPr>
          </a:p>
          <a:p>
            <a:pPr algn="ctr"/>
            <a:r>
              <a:rPr lang="en-US" sz="2000" b="1">
                <a:solidFill>
                  <a:schemeClr val="accent1"/>
                </a:solidFill>
                <a:latin typeface="Avenir Next"/>
                <a:cs typeface="Arial"/>
              </a:rPr>
              <a:t>Precarity </a:t>
            </a:r>
            <a:r>
              <a:rPr lang="en-US" sz="2000">
                <a:latin typeface="Avenir Next"/>
                <a:cs typeface="Arial"/>
              </a:rPr>
              <a:t>can also lead to higher risk</a:t>
            </a:r>
          </a:p>
          <a:p>
            <a:pPr marL="342900" indent="-342900" algn="ctr">
              <a:buFont typeface="Arial" panose="020B0604020202020204" pitchFamily="34" charset="0"/>
              <a:buChar char="•"/>
            </a:pPr>
            <a:r>
              <a:rPr lang="en-US" sz="2000">
                <a:latin typeface="Avenir Next"/>
                <a:cs typeface="Arial"/>
              </a:rPr>
              <a:t>heating/cooling shutdown</a:t>
            </a:r>
          </a:p>
          <a:p>
            <a:pPr marL="342900" indent="-342900" algn="ctr">
              <a:buFont typeface="Arial" panose="020B0604020202020204" pitchFamily="34" charset="0"/>
              <a:buChar char="•"/>
            </a:pPr>
            <a:r>
              <a:rPr lang="en-US" sz="2000">
                <a:latin typeface="Avenir Next"/>
                <a:cs typeface="Arial"/>
              </a:rPr>
              <a:t>access to health centers</a:t>
            </a:r>
          </a:p>
          <a:p>
            <a:pPr algn="ctr"/>
            <a:r>
              <a:rPr lang="en-US" sz="2000">
                <a:latin typeface="Avenir Next"/>
                <a:cs typeface="Arial"/>
              </a:rPr>
              <a:t>(</a:t>
            </a:r>
            <a:r>
              <a:rPr lang="en-US" sz="2000" err="1">
                <a:latin typeface="Avenir Next"/>
                <a:cs typeface="Arial"/>
              </a:rPr>
              <a:t>Jessel</a:t>
            </a:r>
            <a:r>
              <a:rPr lang="en-US" sz="2000">
                <a:latin typeface="Avenir Next"/>
                <a:cs typeface="Arial"/>
              </a:rPr>
              <a:t> et al. 2019)</a:t>
            </a:r>
          </a:p>
        </p:txBody>
      </p:sp>
      <p:pic>
        <p:nvPicPr>
          <p:cNvPr id="3" name="Image 2" descr="Une image contenant texte, capture d’écran, nombre, ligne&#10;&#10;Description générée automatiquement">
            <a:extLst>
              <a:ext uri="{FF2B5EF4-FFF2-40B4-BE49-F238E27FC236}">
                <a16:creationId xmlns:a16="http://schemas.microsoft.com/office/drawing/2014/main" id="{4E32C713-8D67-8D40-8025-AD5CA6F59E0C}"/>
              </a:ext>
            </a:extLst>
          </p:cNvPr>
          <p:cNvPicPr>
            <a:picLocks noChangeAspect="1"/>
          </p:cNvPicPr>
          <p:nvPr/>
        </p:nvPicPr>
        <p:blipFill>
          <a:blip r:embed="rId3"/>
          <a:stretch>
            <a:fillRect/>
          </a:stretch>
        </p:blipFill>
        <p:spPr>
          <a:xfrm>
            <a:off x="4536832" y="409868"/>
            <a:ext cx="4320511" cy="4484914"/>
          </a:xfrm>
          <a:prstGeom prst="rect">
            <a:avLst/>
          </a:prstGeom>
        </p:spPr>
      </p:pic>
      <p:pic>
        <p:nvPicPr>
          <p:cNvPr id="8" name="Image 7" descr="Une image contenant texte, capture d’écran, Police, Tracé&#10;&#10;Description générée automatiquement">
            <a:extLst>
              <a:ext uri="{FF2B5EF4-FFF2-40B4-BE49-F238E27FC236}">
                <a16:creationId xmlns:a16="http://schemas.microsoft.com/office/drawing/2014/main" id="{4F7BB57E-9B80-4C4E-A760-1FE7787E5374}"/>
              </a:ext>
            </a:extLst>
          </p:cNvPr>
          <p:cNvPicPr>
            <a:picLocks noChangeAspect="1"/>
          </p:cNvPicPr>
          <p:nvPr/>
        </p:nvPicPr>
        <p:blipFill>
          <a:blip r:embed="rId4"/>
          <a:stretch>
            <a:fillRect/>
          </a:stretch>
        </p:blipFill>
        <p:spPr>
          <a:xfrm>
            <a:off x="8857343" y="4395520"/>
            <a:ext cx="3167742" cy="2375807"/>
          </a:xfrm>
          <a:prstGeom prst="rect">
            <a:avLst/>
          </a:prstGeom>
        </p:spPr>
      </p:pic>
      <p:sp>
        <p:nvSpPr>
          <p:cNvPr id="11" name="ZoneTexte 10">
            <a:extLst>
              <a:ext uri="{FF2B5EF4-FFF2-40B4-BE49-F238E27FC236}">
                <a16:creationId xmlns:a16="http://schemas.microsoft.com/office/drawing/2014/main" id="{36B01B4B-09D7-F744-86DC-9DB1616FE5DD}"/>
              </a:ext>
            </a:extLst>
          </p:cNvPr>
          <p:cNvSpPr txBox="1"/>
          <p:nvPr/>
        </p:nvSpPr>
        <p:spPr>
          <a:xfrm>
            <a:off x="4536832" y="4894782"/>
            <a:ext cx="4320511" cy="523220"/>
          </a:xfrm>
          <a:prstGeom prst="rect">
            <a:avLst/>
          </a:prstGeom>
          <a:noFill/>
        </p:spPr>
        <p:txBody>
          <a:bodyPr wrap="square" rtlCol="0">
            <a:spAutoFit/>
          </a:bodyPr>
          <a:lstStyle/>
          <a:p>
            <a:pPr algn="ctr"/>
            <a:r>
              <a:rPr lang="en-GB" sz="1400" b="1">
                <a:latin typeface="Avenir Next Demi Bold" panose="020B0503020202020204" pitchFamily="34" charset="0"/>
              </a:rPr>
              <a:t>Death rates related to cold and heat by age </a:t>
            </a:r>
            <a:r>
              <a:rPr lang="en-GB" sz="1400">
                <a:latin typeface="Avenir Next" panose="020B0503020202020204" pitchFamily="34" charset="0"/>
              </a:rPr>
              <a:t>(</a:t>
            </a:r>
            <a:r>
              <a:rPr lang="en-US" sz="1400" err="1">
                <a:solidFill>
                  <a:srgbClr val="000000"/>
                </a:solidFill>
                <a:latin typeface="Avenir Next"/>
                <a:cs typeface="Arial"/>
              </a:rPr>
              <a:t>Masselot</a:t>
            </a:r>
            <a:r>
              <a:rPr lang="en-US" sz="1400">
                <a:solidFill>
                  <a:srgbClr val="000000"/>
                </a:solidFill>
                <a:latin typeface="Avenir Next"/>
                <a:cs typeface="Arial"/>
              </a:rPr>
              <a:t> et al. 2023</a:t>
            </a:r>
            <a:r>
              <a:rPr lang="en-GB" sz="1400">
                <a:latin typeface="Avenir Next" panose="020B0503020202020204" pitchFamily="34" charset="0"/>
              </a:rPr>
              <a:t>)</a:t>
            </a:r>
          </a:p>
        </p:txBody>
      </p:sp>
      <p:sp>
        <p:nvSpPr>
          <p:cNvPr id="12" name="ZoneTexte 11">
            <a:extLst>
              <a:ext uri="{FF2B5EF4-FFF2-40B4-BE49-F238E27FC236}">
                <a16:creationId xmlns:a16="http://schemas.microsoft.com/office/drawing/2014/main" id="{1AD1BC7D-C9DE-4D40-8161-4B3C1B2639E8}"/>
              </a:ext>
            </a:extLst>
          </p:cNvPr>
          <p:cNvSpPr txBox="1"/>
          <p:nvPr/>
        </p:nvSpPr>
        <p:spPr>
          <a:xfrm>
            <a:off x="9182167" y="3598277"/>
            <a:ext cx="2842918" cy="738664"/>
          </a:xfrm>
          <a:prstGeom prst="rect">
            <a:avLst/>
          </a:prstGeom>
          <a:noFill/>
        </p:spPr>
        <p:txBody>
          <a:bodyPr wrap="square" rtlCol="0">
            <a:spAutoFit/>
          </a:bodyPr>
          <a:lstStyle/>
          <a:p>
            <a:pPr algn="ctr"/>
            <a:r>
              <a:rPr lang="en-GB" sz="1400" b="1">
                <a:latin typeface="Avenir Next Demi Bold" panose="020B0503020202020204" pitchFamily="34" charset="0"/>
              </a:rPr>
              <a:t>Risk ratio of under/over 75 age groups</a:t>
            </a:r>
          </a:p>
          <a:p>
            <a:pPr algn="ctr"/>
            <a:r>
              <a:rPr lang="en-GB" sz="1400">
                <a:latin typeface="Avenir Next" panose="020B0503020202020204" pitchFamily="34" charset="0"/>
              </a:rPr>
              <a:t>(</a:t>
            </a:r>
            <a:r>
              <a:rPr lang="en-US" sz="1400">
                <a:solidFill>
                  <a:srgbClr val="000000"/>
                </a:solidFill>
                <a:latin typeface="Avenir Next"/>
                <a:cs typeface="Arial"/>
              </a:rPr>
              <a:t>Lee et al. 2023</a:t>
            </a:r>
            <a:r>
              <a:rPr lang="en-GB" sz="1400">
                <a:latin typeface="Avenir Next" panose="020B0503020202020204" pitchFamily="34" charset="0"/>
              </a:rPr>
              <a:t>)</a:t>
            </a:r>
          </a:p>
        </p:txBody>
      </p:sp>
      <p:sp>
        <p:nvSpPr>
          <p:cNvPr id="13" name="ZoneTexte 12">
            <a:extLst>
              <a:ext uri="{FF2B5EF4-FFF2-40B4-BE49-F238E27FC236}">
                <a16:creationId xmlns:a16="http://schemas.microsoft.com/office/drawing/2014/main" id="{E8DE1708-25EB-8047-BD3D-49BF418E9910}"/>
              </a:ext>
            </a:extLst>
          </p:cNvPr>
          <p:cNvSpPr txBox="1"/>
          <p:nvPr/>
        </p:nvSpPr>
        <p:spPr>
          <a:xfrm>
            <a:off x="5670201" y="5368305"/>
            <a:ext cx="2053772" cy="400110"/>
          </a:xfrm>
          <a:prstGeom prst="rect">
            <a:avLst/>
          </a:prstGeom>
          <a:noFill/>
        </p:spPr>
        <p:txBody>
          <a:bodyPr wrap="square" rtlCol="0">
            <a:spAutoFit/>
          </a:bodyPr>
          <a:lstStyle/>
          <a:p>
            <a:pPr algn="ctr"/>
            <a:r>
              <a:rPr lang="en-GB" sz="2000" b="1" i="1">
                <a:solidFill>
                  <a:schemeClr val="accent1"/>
                </a:solidFill>
              </a:rPr>
              <a:t>In Europe</a:t>
            </a:r>
          </a:p>
        </p:txBody>
      </p:sp>
      <p:sp>
        <p:nvSpPr>
          <p:cNvPr id="14" name="ZoneTexte 13">
            <a:extLst>
              <a:ext uri="{FF2B5EF4-FFF2-40B4-BE49-F238E27FC236}">
                <a16:creationId xmlns:a16="http://schemas.microsoft.com/office/drawing/2014/main" id="{F925F211-7FD1-694F-B87D-CE434A426D88}"/>
              </a:ext>
            </a:extLst>
          </p:cNvPr>
          <p:cNvSpPr txBox="1"/>
          <p:nvPr/>
        </p:nvSpPr>
        <p:spPr>
          <a:xfrm>
            <a:off x="9576740" y="3139588"/>
            <a:ext cx="2053772" cy="400110"/>
          </a:xfrm>
          <a:prstGeom prst="rect">
            <a:avLst/>
          </a:prstGeom>
          <a:noFill/>
        </p:spPr>
        <p:txBody>
          <a:bodyPr wrap="square" rtlCol="0">
            <a:spAutoFit/>
          </a:bodyPr>
          <a:lstStyle/>
          <a:p>
            <a:pPr algn="ctr"/>
            <a:r>
              <a:rPr lang="en-GB" sz="2000" b="1" i="1">
                <a:solidFill>
                  <a:schemeClr val="accent1"/>
                </a:solidFill>
              </a:rPr>
              <a:t>In the U.S.</a:t>
            </a:r>
          </a:p>
        </p:txBody>
      </p:sp>
    </p:spTree>
    <p:extLst>
      <p:ext uri="{BB962C8B-B14F-4D97-AF65-F5344CB8AC3E}">
        <p14:creationId xmlns:p14="http://schemas.microsoft.com/office/powerpoint/2010/main" val="3014506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4F71718-6505-DD4E-9A9C-DDA37AE4D2AF}"/>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Background information – </a:t>
            </a:r>
            <a:r>
              <a:rPr lang="en-GB" sz="1600" i="1">
                <a:latin typeface="Avenir Next Medium" panose="020B0503020202020204" pitchFamily="34" charset="0"/>
              </a:rPr>
              <a:t>Risk assessment </a:t>
            </a:r>
            <a:r>
              <a:rPr lang="en-GB" sz="1600" i="1">
                <a:solidFill>
                  <a:schemeClr val="bg2">
                    <a:lumMod val="50000"/>
                  </a:schemeClr>
                </a:solidFill>
                <a:latin typeface="Avenir Next Medium" panose="020B0503020202020204" pitchFamily="34" charset="0"/>
              </a:rPr>
              <a:t>– Relevant regulation - Recommendations</a:t>
            </a:r>
            <a:endParaRPr lang="en-US" sz="1600" i="1">
              <a:solidFill>
                <a:schemeClr val="bg2">
                  <a:lumMod val="50000"/>
                </a:schemeClr>
              </a:solidFill>
              <a:latin typeface="Avenir Next Medium" panose="020B0503020202020204" pitchFamily="34" charset="0"/>
            </a:endParaRPr>
          </a:p>
        </p:txBody>
      </p:sp>
      <p:pic>
        <p:nvPicPr>
          <p:cNvPr id="2" name="Image 1" descr="Une image contenant texte, carte, capture d’écran, atlas&#10;&#10;Description générée automatiquement">
            <a:extLst>
              <a:ext uri="{FF2B5EF4-FFF2-40B4-BE49-F238E27FC236}">
                <a16:creationId xmlns:a16="http://schemas.microsoft.com/office/drawing/2014/main" id="{79188C34-B592-9C87-4751-B2D6741805FE}"/>
              </a:ext>
            </a:extLst>
          </p:cNvPr>
          <p:cNvPicPr>
            <a:picLocks noChangeAspect="1"/>
          </p:cNvPicPr>
          <p:nvPr/>
        </p:nvPicPr>
        <p:blipFill>
          <a:blip r:embed="rId3"/>
          <a:stretch>
            <a:fillRect/>
          </a:stretch>
        </p:blipFill>
        <p:spPr>
          <a:xfrm>
            <a:off x="671119" y="383685"/>
            <a:ext cx="10849761" cy="5454466"/>
          </a:xfrm>
          <a:prstGeom prst="rect">
            <a:avLst/>
          </a:prstGeom>
        </p:spPr>
      </p:pic>
      <p:sp>
        <p:nvSpPr>
          <p:cNvPr id="6" name="ZoneTexte 5">
            <a:extLst>
              <a:ext uri="{FF2B5EF4-FFF2-40B4-BE49-F238E27FC236}">
                <a16:creationId xmlns:a16="http://schemas.microsoft.com/office/drawing/2014/main" id="{D3EE5340-B25C-22F1-5E39-4656064A28A7}"/>
              </a:ext>
            </a:extLst>
          </p:cNvPr>
          <p:cNvSpPr txBox="1"/>
          <p:nvPr/>
        </p:nvSpPr>
        <p:spPr>
          <a:xfrm>
            <a:off x="673552" y="5837464"/>
            <a:ext cx="64293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hlinkClick r:id="rId4"/>
              </a:rPr>
              <a:t>https://hazards.fema.gov/nri/map</a:t>
            </a:r>
            <a:endParaRPr lang="fr-FR"/>
          </a:p>
          <a:p>
            <a:endParaRPr lang="fr-FR">
              <a:ea typeface="Calibri"/>
              <a:cs typeface="Calibri"/>
            </a:endParaRPr>
          </a:p>
        </p:txBody>
      </p:sp>
    </p:spTree>
    <p:extLst>
      <p:ext uri="{BB962C8B-B14F-4D97-AF65-F5344CB8AC3E}">
        <p14:creationId xmlns:p14="http://schemas.microsoft.com/office/powerpoint/2010/main" val="513604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4F71718-6505-DD4E-9A9C-DDA37AE4D2AF}"/>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Background information – </a:t>
            </a:r>
            <a:r>
              <a:rPr lang="en-GB" sz="1600" i="1">
                <a:latin typeface="Avenir Next Medium" panose="020B0503020202020204" pitchFamily="34" charset="0"/>
              </a:rPr>
              <a:t>Risk assessment </a:t>
            </a:r>
            <a:r>
              <a:rPr lang="en-GB" sz="1600" i="1">
                <a:solidFill>
                  <a:schemeClr val="bg2">
                    <a:lumMod val="50000"/>
                  </a:schemeClr>
                </a:solidFill>
                <a:latin typeface="Avenir Next Medium" panose="020B0503020202020204" pitchFamily="34" charset="0"/>
              </a:rPr>
              <a:t>– Relevant regulation - Recommendations</a:t>
            </a:r>
            <a:endParaRPr lang="en-US" sz="1600" i="1">
              <a:solidFill>
                <a:schemeClr val="bg2">
                  <a:lumMod val="50000"/>
                </a:schemeClr>
              </a:solidFill>
              <a:latin typeface="Avenir Next Medium" panose="020B0503020202020204" pitchFamily="34" charset="0"/>
            </a:endParaRPr>
          </a:p>
        </p:txBody>
      </p:sp>
      <p:sp>
        <p:nvSpPr>
          <p:cNvPr id="10" name="ZoneTexte 9">
            <a:extLst>
              <a:ext uri="{FF2B5EF4-FFF2-40B4-BE49-F238E27FC236}">
                <a16:creationId xmlns:a16="http://schemas.microsoft.com/office/drawing/2014/main" id="{478DD7FE-CD40-B349-A3F6-54F97B3DA6B3}"/>
              </a:ext>
            </a:extLst>
          </p:cNvPr>
          <p:cNvSpPr txBox="1"/>
          <p:nvPr/>
        </p:nvSpPr>
        <p:spPr>
          <a:xfrm>
            <a:off x="210010" y="1319817"/>
            <a:ext cx="4830075" cy="2800767"/>
          </a:xfrm>
          <a:prstGeom prst="rect">
            <a:avLst/>
          </a:prstGeom>
          <a:noFill/>
        </p:spPr>
        <p:txBody>
          <a:bodyPr wrap="square" lIns="91440" tIns="45720" rIns="91440" bIns="45720" rtlCol="0" anchor="t">
            <a:spAutoFit/>
          </a:bodyPr>
          <a:lstStyle/>
          <a:p>
            <a:pPr algn="ctr"/>
            <a:r>
              <a:rPr lang="en-US" sz="2800" b="1" i="1">
                <a:solidFill>
                  <a:schemeClr val="accent1"/>
                </a:solidFill>
              </a:rPr>
              <a:t>Cold waves related death evolution ? </a:t>
            </a:r>
            <a:endParaRPr lang="en-US" sz="2800" b="1" i="1">
              <a:solidFill>
                <a:schemeClr val="accent1"/>
              </a:solidFill>
              <a:ea typeface="Calibri"/>
              <a:cs typeface="Calibri"/>
            </a:endParaRPr>
          </a:p>
          <a:p>
            <a:pPr algn="ctr"/>
            <a:endParaRPr lang="en-US" sz="2000">
              <a:solidFill>
                <a:srgbClr val="000000"/>
              </a:solidFill>
              <a:latin typeface="Avenir Next"/>
              <a:cs typeface="Arial"/>
            </a:endParaRPr>
          </a:p>
          <a:p>
            <a:pPr marL="342900" indent="-342900" algn="ctr">
              <a:buFont typeface="Arial" panose="020B0604020202020204" pitchFamily="34" charset="0"/>
              <a:buChar char="•"/>
            </a:pPr>
            <a:r>
              <a:rPr lang="en-US" sz="2000">
                <a:solidFill>
                  <a:srgbClr val="000000"/>
                </a:solidFill>
                <a:latin typeface="Avenir Next"/>
                <a:cs typeface="Arial"/>
              </a:rPr>
              <a:t>Due to </a:t>
            </a:r>
            <a:r>
              <a:rPr lang="en-US" sz="2000" b="1">
                <a:solidFill>
                  <a:schemeClr val="accent1"/>
                </a:solidFill>
                <a:latin typeface="Avenir Next"/>
                <a:cs typeface="Arial"/>
              </a:rPr>
              <a:t>decrease</a:t>
            </a:r>
            <a:r>
              <a:rPr lang="en-US" sz="2000">
                <a:solidFill>
                  <a:srgbClr val="000000"/>
                </a:solidFill>
                <a:latin typeface="Avenir Next"/>
                <a:cs typeface="Arial"/>
              </a:rPr>
              <a:t> (heat-related death increases)</a:t>
            </a:r>
          </a:p>
          <a:p>
            <a:pPr marL="342900" indent="-342900" algn="ctr">
              <a:buFont typeface="Arial" panose="020B0604020202020204" pitchFamily="34" charset="0"/>
              <a:buChar char="•"/>
            </a:pPr>
            <a:r>
              <a:rPr lang="en-US" sz="2000">
                <a:solidFill>
                  <a:srgbClr val="000000"/>
                </a:solidFill>
                <a:latin typeface="Avenir Next"/>
                <a:cs typeface="Arial"/>
              </a:rPr>
              <a:t>Mortality </a:t>
            </a:r>
            <a:r>
              <a:rPr lang="en-US" sz="2000" b="1">
                <a:solidFill>
                  <a:schemeClr val="accent1"/>
                </a:solidFill>
                <a:latin typeface="Avenir Next"/>
                <a:cs typeface="Arial"/>
              </a:rPr>
              <a:t>shifts from South to North</a:t>
            </a:r>
          </a:p>
          <a:p>
            <a:pPr algn="ctr"/>
            <a:r>
              <a:rPr lang="en-US" sz="2000">
                <a:latin typeface="Avenir Next"/>
                <a:cs typeface="Arial"/>
              </a:rPr>
              <a:t>(Northern cities less adapted to heat)</a:t>
            </a:r>
          </a:p>
          <a:p>
            <a:pPr algn="ctr"/>
            <a:endParaRPr lang="en-US" sz="2000">
              <a:solidFill>
                <a:srgbClr val="000000"/>
              </a:solidFill>
              <a:latin typeface="Avenir Next"/>
              <a:cs typeface="Arial"/>
            </a:endParaRPr>
          </a:p>
        </p:txBody>
      </p:sp>
      <p:pic>
        <p:nvPicPr>
          <p:cNvPr id="3" name="Image 2" descr="Une image contenant texte, capture d’écran, Police, Tracé&#10;&#10;Description générée automatiquement">
            <a:extLst>
              <a:ext uri="{FF2B5EF4-FFF2-40B4-BE49-F238E27FC236}">
                <a16:creationId xmlns:a16="http://schemas.microsoft.com/office/drawing/2014/main" id="{4C147408-BD20-5C47-B69C-2AA6F85C8185}"/>
              </a:ext>
            </a:extLst>
          </p:cNvPr>
          <p:cNvPicPr>
            <a:picLocks noChangeAspect="1"/>
          </p:cNvPicPr>
          <p:nvPr/>
        </p:nvPicPr>
        <p:blipFill>
          <a:blip r:embed="rId3"/>
          <a:stretch>
            <a:fillRect/>
          </a:stretch>
        </p:blipFill>
        <p:spPr>
          <a:xfrm>
            <a:off x="5429646" y="3129367"/>
            <a:ext cx="6400800" cy="2616200"/>
          </a:xfrm>
          <a:prstGeom prst="rect">
            <a:avLst/>
          </a:prstGeom>
        </p:spPr>
      </p:pic>
      <p:sp>
        <p:nvSpPr>
          <p:cNvPr id="6" name="ZoneTexte 5">
            <a:extLst>
              <a:ext uri="{FF2B5EF4-FFF2-40B4-BE49-F238E27FC236}">
                <a16:creationId xmlns:a16="http://schemas.microsoft.com/office/drawing/2014/main" id="{DD4518DA-1758-324D-A845-0354312AE47F}"/>
              </a:ext>
            </a:extLst>
          </p:cNvPr>
          <p:cNvSpPr txBox="1"/>
          <p:nvPr/>
        </p:nvSpPr>
        <p:spPr>
          <a:xfrm>
            <a:off x="5118604" y="2852368"/>
            <a:ext cx="6980864" cy="400110"/>
          </a:xfrm>
          <a:prstGeom prst="rect">
            <a:avLst/>
          </a:prstGeom>
          <a:noFill/>
        </p:spPr>
        <p:txBody>
          <a:bodyPr wrap="square" lIns="91440" tIns="45720" rIns="91440" bIns="45720" rtlCol="0" anchor="t">
            <a:spAutoFit/>
          </a:bodyPr>
          <a:lstStyle/>
          <a:p>
            <a:pPr algn="ctr"/>
            <a:r>
              <a:rPr lang="en-US" sz="2000" b="1" i="1">
                <a:solidFill>
                  <a:schemeClr val="accent1"/>
                </a:solidFill>
              </a:rPr>
              <a:t>Cold waves related death evolution in the U.S.</a:t>
            </a:r>
            <a:endParaRPr lang="en-US" sz="2000" b="1" i="1">
              <a:solidFill>
                <a:schemeClr val="accent1"/>
              </a:solidFill>
              <a:ea typeface="Calibri"/>
              <a:cs typeface="Calibri"/>
            </a:endParaRPr>
          </a:p>
        </p:txBody>
      </p:sp>
      <p:sp>
        <p:nvSpPr>
          <p:cNvPr id="8" name="ZoneTexte 7">
            <a:extLst>
              <a:ext uri="{FF2B5EF4-FFF2-40B4-BE49-F238E27FC236}">
                <a16:creationId xmlns:a16="http://schemas.microsoft.com/office/drawing/2014/main" id="{FF16B197-0B9E-164E-9437-170CF06BD7DF}"/>
              </a:ext>
            </a:extLst>
          </p:cNvPr>
          <p:cNvSpPr txBox="1"/>
          <p:nvPr/>
        </p:nvSpPr>
        <p:spPr>
          <a:xfrm>
            <a:off x="5545796" y="5745567"/>
            <a:ext cx="6126480" cy="276999"/>
          </a:xfrm>
          <a:prstGeom prst="rect">
            <a:avLst/>
          </a:prstGeom>
          <a:noFill/>
        </p:spPr>
        <p:txBody>
          <a:bodyPr wrap="square">
            <a:spAutoFit/>
          </a:bodyPr>
          <a:lstStyle/>
          <a:p>
            <a:pPr algn="ctr"/>
            <a:r>
              <a:rPr lang="en-GB" sz="1200">
                <a:latin typeface="Avenir Next" panose="020B0503020202020204" pitchFamily="34" charset="0"/>
              </a:rPr>
              <a:t>(</a:t>
            </a:r>
            <a:r>
              <a:rPr lang="en-US" sz="1200">
                <a:solidFill>
                  <a:srgbClr val="000000"/>
                </a:solidFill>
                <a:latin typeface="Avenir Next"/>
                <a:cs typeface="Arial"/>
              </a:rPr>
              <a:t>Lee et al. 2023</a:t>
            </a:r>
            <a:r>
              <a:rPr lang="en-GB" sz="1200">
                <a:latin typeface="Avenir Next" panose="020B0503020202020204" pitchFamily="34" charset="0"/>
              </a:rPr>
              <a:t>)</a:t>
            </a:r>
          </a:p>
        </p:txBody>
      </p:sp>
    </p:spTree>
    <p:extLst>
      <p:ext uri="{BB962C8B-B14F-4D97-AF65-F5344CB8AC3E}">
        <p14:creationId xmlns:p14="http://schemas.microsoft.com/office/powerpoint/2010/main" val="2227744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AA47BAD-79C3-B54A-8D57-B539044B2C23}"/>
              </a:ext>
            </a:extLst>
          </p:cNvPr>
          <p:cNvSpPr txBox="1">
            <a:spLocks/>
          </p:cNvSpPr>
          <p:nvPr/>
        </p:nvSpPr>
        <p:spPr>
          <a:xfrm>
            <a:off x="0" y="2452956"/>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a:latin typeface="Avenir Next Demi Bold"/>
              </a:rPr>
              <a:t>Relevant Regulations</a:t>
            </a:r>
            <a:endParaRPr lang="en-GB" b="1">
              <a:latin typeface="Avenir Next Demi Bold" panose="020B0503020202020204" pitchFamily="34" charset="0"/>
            </a:endParaRPr>
          </a:p>
        </p:txBody>
      </p:sp>
    </p:spTree>
    <p:extLst>
      <p:ext uri="{BB962C8B-B14F-4D97-AF65-F5344CB8AC3E}">
        <p14:creationId xmlns:p14="http://schemas.microsoft.com/office/powerpoint/2010/main" val="2165782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Free Images : sea, coast, ocean, snow, winter, shore, ice, weather ...">
            <a:extLst>
              <a:ext uri="{FF2B5EF4-FFF2-40B4-BE49-F238E27FC236}">
                <a16:creationId xmlns:a16="http://schemas.microsoft.com/office/drawing/2014/main" id="{F16DB01B-C97C-58D5-E35B-77DB1C5F85F4}"/>
              </a:ext>
            </a:extLst>
          </p:cNvPr>
          <p:cNvPicPr>
            <a:picLocks noChangeAspect="1"/>
          </p:cNvPicPr>
          <p:nvPr/>
        </p:nvPicPr>
        <p:blipFill>
          <a:blip r:embed="rId2"/>
          <a:srcRect l="25874" r="11445" b="3"/>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2" name="TextBox 1">
            <a:extLst>
              <a:ext uri="{FF2B5EF4-FFF2-40B4-BE49-F238E27FC236}">
                <a16:creationId xmlns:a16="http://schemas.microsoft.com/office/drawing/2014/main" id="{601A254F-CB21-2D09-4125-436CF9715F61}"/>
              </a:ext>
            </a:extLst>
          </p:cNvPr>
          <p:cNvSpPr txBox="1"/>
          <p:nvPr/>
        </p:nvSpPr>
        <p:spPr>
          <a:xfrm>
            <a:off x="4827336" y="1684268"/>
            <a:ext cx="6713552" cy="450789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endParaRPr lang="en-US" sz="1600">
              <a:latin typeface="Avenir Next"/>
            </a:endParaRPr>
          </a:p>
          <a:p>
            <a:pPr indent="-228600">
              <a:lnSpc>
                <a:spcPct val="90000"/>
              </a:lnSpc>
              <a:spcAft>
                <a:spcPts val="600"/>
              </a:spcAft>
              <a:buFont typeface="Arial" panose="020B0604020202020204" pitchFamily="34" charset="0"/>
              <a:buChar char="•"/>
            </a:pPr>
            <a:r>
              <a:rPr lang="en-US" sz="1600" b="1">
                <a:latin typeface="Avenir Next"/>
              </a:rPr>
              <a:t>Paris Agreement </a:t>
            </a:r>
          </a:p>
          <a:p>
            <a:pPr>
              <a:lnSpc>
                <a:spcPct val="90000"/>
              </a:lnSpc>
              <a:spcAft>
                <a:spcPts val="600"/>
              </a:spcAft>
            </a:pPr>
            <a:r>
              <a:rPr lang="en-US" sz="1600">
                <a:latin typeface="Avenir Next"/>
              </a:rPr>
              <a:t>  An international treaty under the United Nations Framework Convention on Climate Change (UNFCCC), aiming to limit global warming to well below 2°C above pre-industrial levels. It emphasizes enhancing adaptive capacity and resilience to climate-related hazards, including extreme cold events. </a:t>
            </a:r>
            <a:r>
              <a:rPr lang="en-US" sz="1200" i="1">
                <a:solidFill>
                  <a:srgbClr val="0E0E0E"/>
                </a:solidFill>
                <a:latin typeface="Avenir Next"/>
                <a:ea typeface="+mn-lt"/>
                <a:cs typeface="+mn-lt"/>
              </a:rPr>
              <a:t>(United Nations Framework Convention on Climate Change [UNFCCC], 2015)</a:t>
            </a:r>
          </a:p>
          <a:p>
            <a:pPr>
              <a:lnSpc>
                <a:spcPct val="90000"/>
              </a:lnSpc>
              <a:spcAft>
                <a:spcPts val="600"/>
              </a:spcAft>
            </a:pPr>
            <a:endParaRPr lang="en-US" sz="1200" i="1">
              <a:solidFill>
                <a:srgbClr val="0E0E0E"/>
              </a:solidFill>
              <a:latin typeface="Avenir Next"/>
              <a:ea typeface="Calibri"/>
              <a:cs typeface="Calibri"/>
            </a:endParaRPr>
          </a:p>
          <a:p>
            <a:pPr indent="-228600">
              <a:lnSpc>
                <a:spcPct val="90000"/>
              </a:lnSpc>
              <a:spcAft>
                <a:spcPts val="600"/>
              </a:spcAft>
              <a:buFont typeface="Arial" panose="020B0604020202020204" pitchFamily="34" charset="0"/>
              <a:buChar char="•"/>
            </a:pPr>
            <a:r>
              <a:rPr lang="en-US" sz="1600" b="1">
                <a:latin typeface="Avenir Next"/>
              </a:rPr>
              <a:t>World Health Organization (WHO) Cold Wave Guidelines</a:t>
            </a:r>
          </a:p>
          <a:p>
            <a:pPr>
              <a:lnSpc>
                <a:spcPct val="90000"/>
              </a:lnSpc>
              <a:spcAft>
                <a:spcPts val="600"/>
              </a:spcAft>
            </a:pPr>
            <a:r>
              <a:rPr lang="en-US" sz="1600">
                <a:latin typeface="Avenir Next"/>
              </a:rPr>
              <a:t>  Provides checklists for assessing vulnerabilities in healthcare facilities during cold waves, emphasizing risk assessments, infrastructure preparedness, and emergency response plans. </a:t>
            </a:r>
            <a:r>
              <a:rPr lang="en-US" sz="1200" i="1">
                <a:latin typeface="Avenir Next"/>
                <a:ea typeface="+mn-lt"/>
                <a:cs typeface="+mn-lt"/>
              </a:rPr>
              <a:t>(World Health Organization [WHO], 2021)</a:t>
            </a:r>
          </a:p>
          <a:p>
            <a:pPr marL="285750" indent="-285750">
              <a:lnSpc>
                <a:spcPct val="90000"/>
              </a:lnSpc>
              <a:spcBef>
                <a:spcPts val="1000"/>
              </a:spcBef>
              <a:buFont typeface="Arial" panose="020B0604020202020204" pitchFamily="34" charset="0"/>
              <a:buChar char="•"/>
            </a:pPr>
            <a:r>
              <a:rPr lang="en-US" sz="1600" b="1">
                <a:latin typeface="Avenir Next"/>
              </a:rPr>
              <a:t>European Union Climate Adaptation Strategy</a:t>
            </a:r>
            <a:endParaRPr lang="en-US" sz="1600">
              <a:latin typeface="Avenir Next"/>
            </a:endParaRPr>
          </a:p>
          <a:p>
            <a:pPr>
              <a:lnSpc>
                <a:spcPct val="90000"/>
              </a:lnSpc>
              <a:spcBef>
                <a:spcPts val="1000"/>
              </a:spcBef>
            </a:pPr>
            <a:r>
              <a:rPr lang="en-US" sz="1600">
                <a:latin typeface="Avenir Next"/>
              </a:rPr>
              <a:t>  Aims to make Europe climate-resilient by improving preparedness and response to climate impacts, including extreme cold events, through comprehensive risk assessments and adaptation planning. </a:t>
            </a:r>
            <a:r>
              <a:rPr lang="en-US" sz="1200" i="1">
                <a:solidFill>
                  <a:srgbClr val="0E0E0E"/>
                </a:solidFill>
                <a:latin typeface="Avenir Next"/>
                <a:ea typeface="+mn-lt"/>
                <a:cs typeface="+mn-lt"/>
              </a:rPr>
              <a:t>(European Commission, 2021)</a:t>
            </a:r>
            <a:endParaRPr lang="en-US" sz="1200">
              <a:latin typeface="Avenir Next"/>
              <a:ea typeface="Calibri" panose="020F0502020204030204"/>
              <a:cs typeface="Calibri" panose="020F0502020204030204"/>
            </a:endParaRPr>
          </a:p>
          <a:p>
            <a:pPr>
              <a:lnSpc>
                <a:spcPct val="90000"/>
              </a:lnSpc>
              <a:spcBef>
                <a:spcPts val="1000"/>
              </a:spcBef>
            </a:pPr>
            <a:endParaRPr lang="en-US" sz="1600">
              <a:latin typeface="Avenir Next"/>
              <a:ea typeface="Calibri" panose="020F0502020204030204"/>
              <a:cs typeface="Calibri" panose="020F0502020204030204"/>
            </a:endParaRPr>
          </a:p>
          <a:p>
            <a:pPr indent="-228600">
              <a:lnSpc>
                <a:spcPct val="90000"/>
              </a:lnSpc>
              <a:spcAft>
                <a:spcPts val="600"/>
              </a:spcAft>
              <a:buFont typeface="Arial" panose="020B0604020202020204" pitchFamily="34" charset="0"/>
              <a:buChar char="•"/>
            </a:pPr>
            <a:endParaRPr lang="en-US" sz="1600" b="1">
              <a:latin typeface="Avenir Next"/>
            </a:endParaRPr>
          </a:p>
          <a:p>
            <a:pPr indent="-228600">
              <a:lnSpc>
                <a:spcPct val="90000"/>
              </a:lnSpc>
              <a:spcAft>
                <a:spcPts val="600"/>
              </a:spcAft>
              <a:buFont typeface="Arial" panose="020B0604020202020204" pitchFamily="34" charset="0"/>
              <a:buChar char="•"/>
            </a:pPr>
            <a:endParaRPr lang="en-US" sz="1200" b="1">
              <a:ea typeface="Calibri"/>
              <a:cs typeface="Calibri"/>
            </a:endParaRPr>
          </a:p>
          <a:p>
            <a:pPr indent="-228600">
              <a:lnSpc>
                <a:spcPct val="90000"/>
              </a:lnSpc>
              <a:spcAft>
                <a:spcPts val="600"/>
              </a:spcAft>
              <a:buFont typeface="Arial" panose="020B0604020202020204" pitchFamily="34" charset="0"/>
              <a:buChar char="•"/>
            </a:pPr>
            <a:endParaRPr lang="en-US" sz="1200">
              <a:ea typeface="Calibri"/>
              <a:cs typeface="Calibri"/>
            </a:endParaRPr>
          </a:p>
          <a:p>
            <a:pPr indent="-228600">
              <a:lnSpc>
                <a:spcPct val="90000"/>
              </a:lnSpc>
              <a:spcAft>
                <a:spcPts val="600"/>
              </a:spcAft>
              <a:buFont typeface="Arial" panose="020B0604020202020204" pitchFamily="34" charset="0"/>
              <a:buChar char="•"/>
            </a:pPr>
            <a:endParaRPr lang="en-US" sz="1200"/>
          </a:p>
          <a:p>
            <a:pPr indent="-228600">
              <a:lnSpc>
                <a:spcPct val="90000"/>
              </a:lnSpc>
              <a:spcAft>
                <a:spcPts val="600"/>
              </a:spcAft>
              <a:buFont typeface="Arial" panose="020B0604020202020204" pitchFamily="34" charset="0"/>
              <a:buChar char="•"/>
            </a:pPr>
            <a:endParaRPr lang="en-US" sz="1200" b="1"/>
          </a:p>
        </p:txBody>
      </p:sp>
      <p:sp>
        <p:nvSpPr>
          <p:cNvPr id="4" name="TextBox 3">
            <a:extLst>
              <a:ext uri="{FF2B5EF4-FFF2-40B4-BE49-F238E27FC236}">
                <a16:creationId xmlns:a16="http://schemas.microsoft.com/office/drawing/2014/main" id="{EE3F258B-37A7-059A-D854-AECB526AEF26}"/>
              </a:ext>
            </a:extLst>
          </p:cNvPr>
          <p:cNvSpPr txBox="1"/>
          <p:nvPr/>
        </p:nvSpPr>
        <p:spPr>
          <a:xfrm>
            <a:off x="772885" y="6335486"/>
            <a:ext cx="3069771"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E0E0E"/>
                </a:solidFill>
                <a:ea typeface="+mn-lt"/>
                <a:cs typeface="+mn-lt"/>
              </a:rPr>
              <a:t>Image: </a:t>
            </a:r>
            <a:r>
              <a:rPr lang="en-US" sz="1000" err="1">
                <a:solidFill>
                  <a:srgbClr val="0E0E0E"/>
                </a:solidFill>
                <a:ea typeface="+mn-lt"/>
                <a:cs typeface="+mn-lt"/>
              </a:rPr>
              <a:t>Pxhere</a:t>
            </a:r>
            <a:r>
              <a:rPr lang="en-US" sz="1000">
                <a:solidFill>
                  <a:srgbClr val="0E0E0E"/>
                </a:solidFill>
                <a:ea typeface="+mn-lt"/>
                <a:cs typeface="+mn-lt"/>
              </a:rPr>
              <a:t>. (n.d.). </a:t>
            </a:r>
            <a:r>
              <a:rPr lang="en-US" sz="1000" i="1">
                <a:solidFill>
                  <a:srgbClr val="0E0E0E"/>
                </a:solidFill>
                <a:ea typeface="+mn-lt"/>
                <a:cs typeface="+mn-lt"/>
              </a:rPr>
              <a:t>Ice-covered water and broken ice formations</a:t>
            </a:r>
            <a:r>
              <a:rPr lang="en-US" sz="1000">
                <a:solidFill>
                  <a:srgbClr val="0E0E0E"/>
                </a:solidFill>
                <a:ea typeface="+mn-lt"/>
                <a:cs typeface="+mn-lt"/>
              </a:rPr>
              <a:t> [Photograph]</a:t>
            </a:r>
            <a:endParaRPr lang="en-US" sz="1000">
              <a:ea typeface="Calibri" panose="020F0502020204030204"/>
              <a:cs typeface="Calibri" panose="020F0502020204030204"/>
            </a:endParaRPr>
          </a:p>
          <a:p>
            <a:pPr algn="l"/>
            <a:endParaRPr lang="en-US">
              <a:ea typeface="Calibri"/>
              <a:cs typeface="Calibri"/>
            </a:endParaRPr>
          </a:p>
        </p:txBody>
      </p:sp>
    </p:spTree>
    <p:extLst>
      <p:ext uri="{BB962C8B-B14F-4D97-AF65-F5344CB8AC3E}">
        <p14:creationId xmlns:p14="http://schemas.microsoft.com/office/powerpoint/2010/main" val="2546692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BFA14F7-131D-624F-9978-A8B8FD4AC93B}"/>
              </a:ext>
            </a:extLst>
          </p:cNvPr>
          <p:cNvSpPr txBox="1">
            <a:spLocks/>
          </p:cNvSpPr>
          <p:nvPr/>
        </p:nvSpPr>
        <p:spPr>
          <a:xfrm>
            <a:off x="0" y="2452956"/>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a:latin typeface="Avenir Next Demi Bold" panose="020B0503020202020204" pitchFamily="34" charset="0"/>
              </a:rPr>
              <a:t>Hazard identification</a:t>
            </a:r>
          </a:p>
        </p:txBody>
      </p:sp>
    </p:spTree>
    <p:extLst>
      <p:ext uri="{BB962C8B-B14F-4D97-AF65-F5344CB8AC3E}">
        <p14:creationId xmlns:p14="http://schemas.microsoft.com/office/powerpoint/2010/main" val="2763176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ad with snow on it&#10;&#10;Description automatically generated">
            <a:extLst>
              <a:ext uri="{FF2B5EF4-FFF2-40B4-BE49-F238E27FC236}">
                <a16:creationId xmlns:a16="http://schemas.microsoft.com/office/drawing/2014/main" id="{A9976255-1D4F-6C3A-B639-23B88A72419B}"/>
              </a:ext>
            </a:extLst>
          </p:cNvPr>
          <p:cNvPicPr>
            <a:picLocks noChangeAspect="1"/>
          </p:cNvPicPr>
          <p:nvPr/>
        </p:nvPicPr>
        <p:blipFill>
          <a:blip r:embed="rId2"/>
          <a:stretch>
            <a:fillRect/>
          </a:stretch>
        </p:blipFill>
        <p:spPr>
          <a:xfrm>
            <a:off x="535940" y="2098684"/>
            <a:ext cx="3876165" cy="2325699"/>
          </a:xfrm>
          <a:prstGeom prst="rect">
            <a:avLst/>
          </a:prstGeom>
        </p:spPr>
      </p:pic>
      <p:sp>
        <p:nvSpPr>
          <p:cNvPr id="3" name="Content Placeholder 2">
            <a:extLst>
              <a:ext uri="{FF2B5EF4-FFF2-40B4-BE49-F238E27FC236}">
                <a16:creationId xmlns:a16="http://schemas.microsoft.com/office/drawing/2014/main" id="{D4BA0356-C436-0055-9CD6-DD4B054E1C63}"/>
              </a:ext>
            </a:extLst>
          </p:cNvPr>
          <p:cNvSpPr>
            <a:spLocks noGrp="1"/>
          </p:cNvSpPr>
          <p:nvPr>
            <p:ph idx="1"/>
          </p:nvPr>
        </p:nvSpPr>
        <p:spPr>
          <a:xfrm>
            <a:off x="4752297" y="996966"/>
            <a:ext cx="7061180" cy="5858416"/>
          </a:xfrm>
        </p:spPr>
        <p:txBody>
          <a:bodyPr vert="horz" lIns="91440" tIns="45720" rIns="91440" bIns="45720" rtlCol="0" anchor="t">
            <a:noAutofit/>
          </a:bodyPr>
          <a:lstStyle/>
          <a:p>
            <a:pPr marL="0" indent="0">
              <a:spcBef>
                <a:spcPts val="0"/>
              </a:spcBef>
              <a:spcAft>
                <a:spcPts val="600"/>
              </a:spcAft>
              <a:buNone/>
            </a:pPr>
            <a:r>
              <a:rPr lang="en-US" sz="1600" b="1">
                <a:latin typeface="Avenir Next"/>
                <a:ea typeface="+mn-lt"/>
                <a:cs typeface="+mn-lt"/>
              </a:rPr>
              <a:t>India: National Guidelines for Preparation of Action Plan – Prevention and Management of Cold Wave and Frost </a:t>
            </a:r>
            <a:endParaRPr lang="en-US" sz="1600">
              <a:latin typeface="Avenir Next"/>
            </a:endParaRPr>
          </a:p>
          <a:p>
            <a:pPr marL="0" indent="0">
              <a:spcBef>
                <a:spcPts val="0"/>
              </a:spcBef>
              <a:spcAft>
                <a:spcPts val="600"/>
              </a:spcAft>
              <a:buNone/>
            </a:pPr>
            <a:r>
              <a:rPr lang="en-US" sz="1600">
                <a:latin typeface="Avenir Next"/>
                <a:ea typeface="+mn-lt"/>
                <a:cs typeface="+mn-lt"/>
              </a:rPr>
              <a:t>  These guidelines provide a framework for state and local governments to develop action plan on early warning systems, public awareness campaigns, and community preparedness measures to mitigate the adverse effects of extreme cold weather. </a:t>
            </a:r>
            <a:r>
              <a:rPr lang="en-US" sz="1200" i="1">
                <a:solidFill>
                  <a:srgbClr val="0E0E0E"/>
                </a:solidFill>
                <a:latin typeface="Avenir Next"/>
                <a:ea typeface="+mn-lt"/>
                <a:cs typeface="+mn-lt"/>
              </a:rPr>
              <a:t>(National Disaster Management Authority [NDMA], 2021)</a:t>
            </a:r>
          </a:p>
          <a:p>
            <a:pPr>
              <a:buNone/>
            </a:pPr>
            <a:r>
              <a:rPr lang="en-US" sz="1600" b="1">
                <a:latin typeface="Avenir Next"/>
              </a:rPr>
              <a:t>Geneva, Switzerland: The Cantonal climate plan 2030 - 2nd generation</a:t>
            </a:r>
          </a:p>
          <a:p>
            <a:pPr>
              <a:buNone/>
            </a:pPr>
            <a:r>
              <a:rPr lang="en-US" sz="1600">
                <a:solidFill>
                  <a:srgbClr val="0E0E0E"/>
                </a:solidFill>
                <a:latin typeface="Avenir Next"/>
                <a:ea typeface="+mn-lt"/>
                <a:cs typeface="+mn-lt"/>
              </a:rPr>
              <a:t>It is Geneva’s strategic framework to combat climate change. It focuses on building resilience to extreme weather events through sustainable infrastructure, energy efficiency, and community preparedness, ensuring a comprehensive response to climate challenges. </a:t>
            </a:r>
            <a:r>
              <a:rPr lang="en-US" sz="1200" i="1">
                <a:solidFill>
                  <a:srgbClr val="0E0E0E"/>
                </a:solidFill>
                <a:latin typeface="Avenir Next"/>
                <a:ea typeface="+mn-lt"/>
                <a:cs typeface="+mn-lt"/>
              </a:rPr>
              <a:t>(République et canton de Genève, 2023)</a:t>
            </a:r>
            <a:endParaRPr lang="en-US" sz="1200">
              <a:solidFill>
                <a:srgbClr val="000000"/>
              </a:solidFill>
              <a:latin typeface="Avenir Next"/>
              <a:ea typeface="+mn-lt"/>
              <a:cs typeface="+mn-lt"/>
            </a:endParaRPr>
          </a:p>
          <a:p>
            <a:pPr>
              <a:buNone/>
            </a:pPr>
            <a:r>
              <a:rPr lang="en-US" sz="1600" b="1">
                <a:latin typeface="Avenir Next"/>
                <a:ea typeface="Calibri"/>
                <a:cs typeface="Calibri"/>
              </a:rPr>
              <a:t>Minnesota, USA: Cold Weather Rule (CWR) </a:t>
            </a:r>
          </a:p>
          <a:p>
            <a:pPr>
              <a:buNone/>
            </a:pPr>
            <a:r>
              <a:rPr lang="en-US" sz="1600">
                <a:latin typeface="Avenir Next"/>
                <a:ea typeface="+mn-lt"/>
                <a:cs typeface="+mn-lt"/>
              </a:rPr>
              <a:t>  Minnesota’s Cold Weather Rule (CWR) is a state law that protects residential utility customers from having electric or natural gas service shut off between October 1 and April 30. </a:t>
            </a:r>
            <a:r>
              <a:rPr lang="en-US" sz="1200" i="1">
                <a:solidFill>
                  <a:srgbClr val="0E0E0E"/>
                </a:solidFill>
                <a:latin typeface="Avenir Next"/>
                <a:ea typeface="+mn-lt"/>
                <a:cs typeface="+mn-lt"/>
              </a:rPr>
              <a:t>(Minnesota Office of the Revisor of Statutes, 2024)</a:t>
            </a:r>
          </a:p>
          <a:p>
            <a:pPr>
              <a:buNone/>
            </a:pPr>
            <a:endParaRPr lang="en-US" sz="1200">
              <a:latin typeface="Avenir Next"/>
              <a:ea typeface="+mn-lt"/>
              <a:cs typeface="+mn-lt"/>
            </a:endParaRPr>
          </a:p>
          <a:p>
            <a:pPr>
              <a:buNone/>
            </a:pPr>
            <a:endParaRPr lang="en-US" sz="1600">
              <a:latin typeface="Avenir Next"/>
              <a:ea typeface="Calibri"/>
              <a:cs typeface="Calibri"/>
            </a:endParaRPr>
          </a:p>
          <a:p>
            <a:pPr>
              <a:buNone/>
            </a:pPr>
            <a:endParaRPr lang="en-US" sz="1600">
              <a:latin typeface="Avenir Next"/>
              <a:ea typeface="Calibri"/>
              <a:cs typeface="Segoe UI"/>
            </a:endParaRPr>
          </a:p>
          <a:p>
            <a:pPr marL="0" indent="0">
              <a:buNone/>
            </a:pPr>
            <a:endParaRPr lang="en-US" sz="1100">
              <a:latin typeface="Avenir Next"/>
              <a:ea typeface="Calibri"/>
              <a:cs typeface="Calibri"/>
            </a:endParaRPr>
          </a:p>
          <a:p>
            <a:pPr marL="0" indent="0">
              <a:buNone/>
            </a:pPr>
            <a:endParaRPr lang="en-US" sz="1100">
              <a:ea typeface="Calibri"/>
              <a:cs typeface="Calibri"/>
            </a:endParaRPr>
          </a:p>
          <a:p>
            <a:endParaRPr lang="en-US" sz="1100">
              <a:ea typeface="Calibri"/>
              <a:cs typeface="Calibri"/>
            </a:endParaRPr>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CA1BB85-9E53-7E8F-6AC7-D52A0F3AA0EC}"/>
              </a:ext>
            </a:extLst>
          </p:cNvPr>
          <p:cNvSpPr txBox="1"/>
          <p:nvPr/>
        </p:nvSpPr>
        <p:spPr>
          <a:xfrm>
            <a:off x="762000" y="4648199"/>
            <a:ext cx="2950028"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E0E0E"/>
                </a:solidFill>
                <a:ea typeface="+mn-lt"/>
                <a:cs typeface="+mn-lt"/>
              </a:rPr>
              <a:t>Image: Associated Press. (2020, February 9). </a:t>
            </a:r>
            <a:r>
              <a:rPr lang="en-US" sz="1000" i="1">
                <a:solidFill>
                  <a:srgbClr val="0E0E0E"/>
                </a:solidFill>
                <a:ea typeface="+mn-lt"/>
                <a:cs typeface="+mn-lt"/>
              </a:rPr>
              <a:t>Heavy snowfall leaves an inter-state highway snow-packed as drivers make their way through Glenwood Springs, Colorado</a:t>
            </a:r>
            <a:r>
              <a:rPr lang="en-US" sz="1000">
                <a:solidFill>
                  <a:srgbClr val="0E0E0E"/>
                </a:solidFill>
                <a:ea typeface="+mn-lt"/>
                <a:cs typeface="+mn-lt"/>
              </a:rPr>
              <a:t> [Photograph]. Dawn.</a:t>
            </a:r>
            <a:endParaRPr lang="en-US" sz="1000"/>
          </a:p>
          <a:p>
            <a:pPr algn="l"/>
            <a:endParaRPr lang="en-US">
              <a:ea typeface="Calibri"/>
              <a:cs typeface="Calibri"/>
            </a:endParaRPr>
          </a:p>
        </p:txBody>
      </p:sp>
    </p:spTree>
    <p:extLst>
      <p:ext uri="{BB962C8B-B14F-4D97-AF65-F5344CB8AC3E}">
        <p14:creationId xmlns:p14="http://schemas.microsoft.com/office/powerpoint/2010/main" val="1770654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A57DC17-99A8-757A-A3D0-6DF7B8D4D668}"/>
              </a:ext>
            </a:extLst>
          </p:cNvPr>
          <p:cNvSpPr>
            <a:spLocks noGrp="1"/>
          </p:cNvSpPr>
          <p:nvPr>
            <p:ph type="title"/>
          </p:nvPr>
        </p:nvSpPr>
        <p:spPr>
          <a:xfrm>
            <a:off x="680962" y="377219"/>
            <a:ext cx="10842265" cy="539374"/>
          </a:xfrm>
        </p:spPr>
        <p:txBody>
          <a:bodyPr>
            <a:normAutofit/>
          </a:bodyPr>
          <a:lstStyle/>
          <a:p>
            <a:pPr algn="ctr"/>
            <a:r>
              <a:rPr lang="en-US" sz="2000" b="1">
                <a:ea typeface="Calibri Light"/>
                <a:cs typeface="Calibri Light"/>
              </a:rPr>
              <a:t>Specific Regulations </a:t>
            </a:r>
            <a:endParaRPr lang="en-US" b="1"/>
          </a:p>
        </p:txBody>
      </p:sp>
      <p:sp>
        <p:nvSpPr>
          <p:cNvPr id="3" name="Content Placeholder 2">
            <a:extLst>
              <a:ext uri="{FF2B5EF4-FFF2-40B4-BE49-F238E27FC236}">
                <a16:creationId xmlns:a16="http://schemas.microsoft.com/office/drawing/2014/main" id="{CEA55043-3246-ADD8-3919-465C86A704F1}"/>
              </a:ext>
            </a:extLst>
          </p:cNvPr>
          <p:cNvSpPr>
            <a:spLocks noGrp="1"/>
          </p:cNvSpPr>
          <p:nvPr>
            <p:ph idx="1"/>
          </p:nvPr>
        </p:nvSpPr>
        <p:spPr>
          <a:xfrm>
            <a:off x="680962" y="767292"/>
            <a:ext cx="8302264" cy="5972099"/>
          </a:xfrm>
        </p:spPr>
        <p:txBody>
          <a:bodyPr vert="horz" lIns="91440" tIns="45720" rIns="91440" bIns="45720" rtlCol="0" anchor="t">
            <a:noAutofit/>
          </a:bodyPr>
          <a:lstStyle/>
          <a:p>
            <a:r>
              <a:rPr lang="en-US" sz="1600" b="1" i="1">
                <a:solidFill>
                  <a:schemeClr val="accent1"/>
                </a:solidFill>
                <a:latin typeface="Avenir Next"/>
                <a:ea typeface="Calibri"/>
                <a:cs typeface="Calibri"/>
              </a:rPr>
              <a:t>Power grid</a:t>
            </a:r>
            <a:r>
              <a:rPr lang="en-US" sz="1600" i="1">
                <a:solidFill>
                  <a:schemeClr val="accent1"/>
                </a:solidFill>
                <a:latin typeface="Avenir Next"/>
                <a:ea typeface="Calibri"/>
                <a:cs typeface="Calibri"/>
              </a:rPr>
              <a:t> </a:t>
            </a:r>
          </a:p>
          <a:p>
            <a:pPr>
              <a:buNone/>
            </a:pPr>
            <a:r>
              <a:rPr lang="en-US" sz="1600" b="1">
                <a:latin typeface="Avenir Next"/>
                <a:ea typeface="+mn-lt"/>
                <a:cs typeface="+mn-lt"/>
              </a:rPr>
              <a:t>United States: Federal Energy Regulatory Commission (FERC) Orders to Enhance Grid Reliability in Extreme Weather Conditions</a:t>
            </a:r>
            <a:endParaRPr lang="en-US" sz="1600">
              <a:latin typeface="Avenir Next"/>
            </a:endParaRPr>
          </a:p>
          <a:p>
            <a:pPr>
              <a:buNone/>
            </a:pPr>
            <a:r>
              <a:rPr lang="en-US" sz="1600">
                <a:latin typeface="Avenir Next"/>
                <a:ea typeface="+mn-lt"/>
                <a:cs typeface="+mn-lt"/>
              </a:rPr>
              <a:t>Rule </a:t>
            </a:r>
            <a:r>
              <a:rPr lang="en-US" sz="1600" b="1">
                <a:latin typeface="Avenir Next"/>
                <a:ea typeface="+mn-lt"/>
                <a:cs typeface="+mn-lt"/>
              </a:rPr>
              <a:t>RM22-10</a:t>
            </a:r>
            <a:r>
              <a:rPr lang="en-US" sz="1600">
                <a:latin typeface="Avenir Next"/>
                <a:ea typeface="+mn-lt"/>
                <a:cs typeface="+mn-lt"/>
              </a:rPr>
              <a:t>: Directs the North American Electric Reliability Corporation (NERC) to develop new or modified reliability standards requiring transmission system planning for extreme weather, including the impact of concurrent failures of generation and transmission equipment, with corrective actions implemented.</a:t>
            </a:r>
            <a:endParaRPr lang="en-US" sz="1600">
              <a:latin typeface="Avenir Next"/>
            </a:endParaRPr>
          </a:p>
          <a:p>
            <a:pPr>
              <a:buNone/>
            </a:pPr>
            <a:r>
              <a:rPr lang="en-US" sz="1600">
                <a:latin typeface="Avenir Next"/>
                <a:ea typeface="+mn-lt"/>
                <a:cs typeface="+mn-lt"/>
              </a:rPr>
              <a:t>Rule </a:t>
            </a:r>
            <a:r>
              <a:rPr lang="en-US" sz="1600" b="1">
                <a:latin typeface="Avenir Next"/>
                <a:ea typeface="+mn-lt"/>
                <a:cs typeface="+mn-lt"/>
              </a:rPr>
              <a:t>RM22-16 / AD21-13</a:t>
            </a:r>
            <a:r>
              <a:rPr lang="en-US" sz="1600">
                <a:latin typeface="Avenir Next"/>
                <a:ea typeface="+mn-lt"/>
                <a:cs typeface="+mn-lt"/>
              </a:rPr>
              <a:t>: Requires transmission providers to submit reports on their policies and processes for conducting extreme weather vulnerability assessments and to identify mitigation strategies for improving grid resilience. </a:t>
            </a:r>
            <a:r>
              <a:rPr lang="en-US" sz="1200">
                <a:solidFill>
                  <a:srgbClr val="000000"/>
                </a:solidFill>
                <a:latin typeface="Avenir Next"/>
                <a:ea typeface="+mn-lt"/>
                <a:cs typeface="+mn-lt"/>
              </a:rPr>
              <a:t>(</a:t>
            </a:r>
            <a:r>
              <a:rPr lang="en-US" sz="1200" i="1">
                <a:solidFill>
                  <a:srgbClr val="0E0E0E"/>
                </a:solidFill>
                <a:latin typeface="Avenir Next"/>
                <a:ea typeface="+mn-lt"/>
                <a:cs typeface="+mn-lt"/>
              </a:rPr>
              <a:t>Federal Energy Regulatory Commission [FERC], 2023)</a:t>
            </a:r>
            <a:endParaRPr lang="en-US" sz="1200">
              <a:latin typeface="Avenir Next"/>
              <a:ea typeface="+mn-lt"/>
              <a:cs typeface="+mn-lt"/>
            </a:endParaRPr>
          </a:p>
          <a:p>
            <a:r>
              <a:rPr lang="en-US" sz="1600" i="1">
                <a:solidFill>
                  <a:schemeClr val="accent1"/>
                </a:solidFill>
                <a:latin typeface="Avenir Next"/>
                <a:ea typeface="Calibri"/>
                <a:cs typeface="Calibri"/>
              </a:rPr>
              <a:t> </a:t>
            </a:r>
            <a:r>
              <a:rPr lang="en-US" sz="1600" b="1" i="1">
                <a:solidFill>
                  <a:schemeClr val="accent1"/>
                </a:solidFill>
                <a:latin typeface="Avenir Next"/>
                <a:ea typeface="Calibri"/>
                <a:cs typeface="Calibri"/>
              </a:rPr>
              <a:t>Building safety</a:t>
            </a:r>
          </a:p>
          <a:p>
            <a:pPr marL="0" indent="0">
              <a:buNone/>
            </a:pPr>
            <a:r>
              <a:rPr lang="en-US" sz="1600" b="1">
                <a:latin typeface="Avenir Next"/>
                <a:ea typeface="+mn-lt"/>
                <a:cs typeface="+mn-lt"/>
              </a:rPr>
              <a:t>Eurocode 1: Actions on Structures – Part 1-3: General Actions – Snow Loads (EN 1991-1-3)</a:t>
            </a:r>
            <a:endParaRPr lang="en-US" sz="1600">
              <a:latin typeface="Avenir Next"/>
              <a:ea typeface="Calibri"/>
              <a:cs typeface="Calibri"/>
            </a:endParaRPr>
          </a:p>
          <a:p>
            <a:pPr marL="0" indent="0">
              <a:buNone/>
            </a:pPr>
            <a:r>
              <a:rPr lang="en-US" sz="1600">
                <a:latin typeface="Avenir Next"/>
                <a:ea typeface="+mn-lt"/>
                <a:cs typeface="+mn-lt"/>
              </a:rPr>
              <a:t>  Provides guidelines for determining snow loads on structures, essential for designing buildings capable of withstanding heavy snowfall and preventing structural failures during cold waves. </a:t>
            </a:r>
            <a:r>
              <a:rPr lang="en-US" sz="1200" i="1">
                <a:solidFill>
                  <a:srgbClr val="0E0E0E"/>
                </a:solidFill>
                <a:latin typeface="Avenir Next"/>
                <a:ea typeface="+mn-lt"/>
                <a:cs typeface="+mn-lt"/>
              </a:rPr>
              <a:t>(European Committee for Standardization [CEN], 2003)</a:t>
            </a:r>
            <a:endParaRPr lang="en-US" sz="1200">
              <a:latin typeface="Avenir Next"/>
              <a:ea typeface="+mn-lt"/>
              <a:cs typeface="+mn-lt"/>
            </a:endParaRPr>
          </a:p>
          <a:p>
            <a:pPr>
              <a:buNone/>
            </a:pPr>
            <a:r>
              <a:rPr lang="en-US" sz="1600" b="1">
                <a:latin typeface="Avenir Next"/>
                <a:ea typeface="+mn-lt"/>
                <a:cs typeface="+mn-lt"/>
              </a:rPr>
              <a:t>International Building Code (IBC) Insulation Requirements</a:t>
            </a:r>
            <a:endParaRPr lang="en-US" sz="1600">
              <a:latin typeface="Avenir Next"/>
            </a:endParaRPr>
          </a:p>
          <a:p>
            <a:pPr>
              <a:buNone/>
            </a:pPr>
            <a:r>
              <a:rPr lang="en-US" sz="1600">
                <a:latin typeface="Avenir Next"/>
                <a:ea typeface="+mn-lt"/>
                <a:cs typeface="+mn-lt"/>
              </a:rPr>
              <a:t>  The IBC outlines the amount and quality of insulation required for buildings based on their geographical locations. These requirements are crucial for maintaining energy efficiency and indoor comfort during cold waves. </a:t>
            </a:r>
            <a:r>
              <a:rPr lang="en-US" sz="1200" i="1">
                <a:solidFill>
                  <a:srgbClr val="0E0E0E"/>
                </a:solidFill>
                <a:latin typeface="Avenir Next"/>
                <a:ea typeface="+mn-lt"/>
                <a:cs typeface="+mn-lt"/>
              </a:rPr>
              <a:t>(International Code Council [ICC], 2021)</a:t>
            </a:r>
            <a:endParaRPr lang="en-US" sz="1200">
              <a:latin typeface="Avenir Next"/>
              <a:ea typeface="+mn-lt"/>
              <a:cs typeface="+mn-lt"/>
            </a:endParaRPr>
          </a:p>
          <a:p>
            <a:pPr>
              <a:buNone/>
            </a:pPr>
            <a:endParaRPr lang="en-US" sz="1600">
              <a:latin typeface="Avenir Next"/>
              <a:ea typeface="Calibri"/>
              <a:cs typeface="Calibri"/>
            </a:endParaRPr>
          </a:p>
          <a:p>
            <a:pPr marL="0" indent="0">
              <a:buNone/>
            </a:pPr>
            <a:endParaRPr lang="en-US" sz="1600">
              <a:latin typeface="Avenir Next"/>
              <a:ea typeface="Calibri"/>
              <a:cs typeface="Calibri"/>
            </a:endParaRPr>
          </a:p>
          <a:p>
            <a:endParaRPr lang="en-US" sz="1100">
              <a:latin typeface="Avenir Next"/>
              <a:ea typeface="Calibri"/>
              <a:cs typeface="Calibri"/>
            </a:endParaRPr>
          </a:p>
          <a:p>
            <a:pPr>
              <a:buNone/>
            </a:pPr>
            <a:endParaRPr lang="en-US" sz="1100" b="1">
              <a:latin typeface="Avenir Next"/>
              <a:ea typeface="Calibri"/>
              <a:cs typeface="Calibri"/>
            </a:endParaRPr>
          </a:p>
          <a:p>
            <a:pPr marL="0" indent="0">
              <a:buNone/>
            </a:pPr>
            <a:endParaRPr lang="en-US" sz="1100">
              <a:ea typeface="Calibri"/>
              <a:cs typeface="Calibri"/>
            </a:endParaRPr>
          </a:p>
        </p:txBody>
      </p:sp>
      <p:pic>
        <p:nvPicPr>
          <p:cNvPr id="5" name="Picture 4" descr="A frozen waterfall in a rocky area&#10;&#10;Description automatically generated">
            <a:extLst>
              <a:ext uri="{FF2B5EF4-FFF2-40B4-BE49-F238E27FC236}">
                <a16:creationId xmlns:a16="http://schemas.microsoft.com/office/drawing/2014/main" id="{68AAE8D7-81F6-A998-8586-7B2DF858D956}"/>
              </a:ext>
            </a:extLst>
          </p:cNvPr>
          <p:cNvPicPr>
            <a:picLocks noChangeAspect="1"/>
          </p:cNvPicPr>
          <p:nvPr/>
        </p:nvPicPr>
        <p:blipFill>
          <a:blip r:embed="rId2"/>
          <a:srcRect r="1" b="19921"/>
          <a:stretch/>
        </p:blipFill>
        <p:spPr>
          <a:xfrm>
            <a:off x="8798365" y="2417211"/>
            <a:ext cx="2736178" cy="269769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48B1D882-9E48-5420-754F-FD7BE22AC0A5}"/>
              </a:ext>
            </a:extLst>
          </p:cNvPr>
          <p:cNvSpPr txBox="1"/>
          <p:nvPr/>
        </p:nvSpPr>
        <p:spPr>
          <a:xfrm>
            <a:off x="9503228" y="6183085"/>
            <a:ext cx="2362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E0E0E"/>
                </a:solidFill>
                <a:ea typeface="+mn-lt"/>
                <a:cs typeface="+mn-lt"/>
              </a:rPr>
              <a:t>Image: Reddit User. (2024). </a:t>
            </a:r>
            <a:r>
              <a:rPr lang="en-US" sz="1000" i="1">
                <a:solidFill>
                  <a:srgbClr val="0E0E0E"/>
                </a:solidFill>
                <a:ea typeface="+mn-lt"/>
                <a:cs typeface="+mn-lt"/>
              </a:rPr>
              <a:t>Record cold in Argentina as cold wave from Antarctica strikes</a:t>
            </a:r>
            <a:r>
              <a:rPr lang="en-US" sz="1000">
                <a:solidFill>
                  <a:srgbClr val="0E0E0E"/>
                </a:solidFill>
                <a:ea typeface="+mn-lt"/>
                <a:cs typeface="+mn-lt"/>
              </a:rPr>
              <a:t> [Photograph]</a:t>
            </a:r>
            <a:endParaRPr lang="en-US" sz="1000">
              <a:ea typeface="Calibri"/>
              <a:cs typeface="Calibri"/>
            </a:endParaRPr>
          </a:p>
          <a:p>
            <a:pPr algn="l"/>
            <a:endParaRPr lang="en-US">
              <a:ea typeface="Calibri"/>
              <a:cs typeface="Calibri"/>
            </a:endParaRPr>
          </a:p>
        </p:txBody>
      </p:sp>
    </p:spTree>
    <p:extLst>
      <p:ext uri="{BB962C8B-B14F-4D97-AF65-F5344CB8AC3E}">
        <p14:creationId xmlns:p14="http://schemas.microsoft.com/office/powerpoint/2010/main" val="2003472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snow covered road with trees and a person walking&#10;&#10;Description automatically generated">
            <a:extLst>
              <a:ext uri="{FF2B5EF4-FFF2-40B4-BE49-F238E27FC236}">
                <a16:creationId xmlns:a16="http://schemas.microsoft.com/office/drawing/2014/main" id="{D4F55A36-1882-054B-87DC-5DAD83781194}"/>
              </a:ext>
            </a:extLst>
          </p:cNvPr>
          <p:cNvPicPr>
            <a:picLocks noChangeAspect="1"/>
          </p:cNvPicPr>
          <p:nvPr/>
        </p:nvPicPr>
        <p:blipFill>
          <a:blip r:embed="rId2"/>
          <a:stretch>
            <a:fillRect/>
          </a:stretch>
        </p:blipFill>
        <p:spPr>
          <a:xfrm>
            <a:off x="265004" y="2693595"/>
            <a:ext cx="3330352" cy="223240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7E0FE55E-8702-8DF7-F4B0-09DA55C5B165}"/>
              </a:ext>
            </a:extLst>
          </p:cNvPr>
          <p:cNvSpPr>
            <a:spLocks noGrp="1"/>
          </p:cNvSpPr>
          <p:nvPr>
            <p:ph idx="1"/>
          </p:nvPr>
        </p:nvSpPr>
        <p:spPr>
          <a:xfrm>
            <a:off x="3866261" y="377426"/>
            <a:ext cx="7475444" cy="6426840"/>
          </a:xfrm>
        </p:spPr>
        <p:txBody>
          <a:bodyPr vert="horz" lIns="91440" tIns="45720" rIns="91440" bIns="45720" rtlCol="0" anchor="t">
            <a:noAutofit/>
          </a:bodyPr>
          <a:lstStyle/>
          <a:p>
            <a:pPr marL="285750" indent="-285750"/>
            <a:r>
              <a:rPr lang="en-US" sz="1600" b="1" i="1">
                <a:solidFill>
                  <a:schemeClr val="accent1"/>
                </a:solidFill>
                <a:latin typeface="Avenir Next"/>
                <a:ea typeface="+mn-lt"/>
                <a:cs typeface="+mn-lt"/>
              </a:rPr>
              <a:t>Occupational Safety </a:t>
            </a:r>
            <a:endParaRPr lang="en-US" sz="1600">
              <a:solidFill>
                <a:schemeClr val="accent1"/>
              </a:solidFill>
              <a:latin typeface="Avenir Next"/>
              <a:ea typeface="+mn-lt"/>
              <a:cs typeface="+mn-lt"/>
            </a:endParaRPr>
          </a:p>
          <a:p>
            <a:pPr marL="0" indent="0">
              <a:buNone/>
            </a:pPr>
            <a:r>
              <a:rPr lang="en-US" sz="1600" b="1">
                <a:latin typeface="Avenir Next"/>
                <a:ea typeface="+mn-lt"/>
                <a:cs typeface="+mn-lt"/>
              </a:rPr>
              <a:t>USA: OSHA Winter Weather Guidelines</a:t>
            </a:r>
            <a:endParaRPr lang="en-US" sz="1600">
              <a:latin typeface="Avenir Next"/>
            </a:endParaRPr>
          </a:p>
          <a:p>
            <a:pPr marL="0" indent="0">
              <a:buNone/>
            </a:pPr>
            <a:r>
              <a:rPr lang="en-US" sz="1600">
                <a:latin typeface="Avenir Next"/>
                <a:ea typeface="+mn-lt"/>
                <a:cs typeface="+mn-lt"/>
              </a:rPr>
              <a:t>The Occupational Safety and Health Administration (OSHA) provides guidelines to protect workers from cold stress during extreme cold conditions, including recommendations on proper clothing, safe work practices, and training to recognize cold-related illnesses. </a:t>
            </a:r>
            <a:r>
              <a:rPr lang="en-US" sz="1200" i="1">
                <a:solidFill>
                  <a:srgbClr val="0E0E0E"/>
                </a:solidFill>
                <a:latin typeface="Avenir Next"/>
                <a:ea typeface="+mn-lt"/>
                <a:cs typeface="+mn-lt"/>
              </a:rPr>
              <a:t>(Occupational Safety and Health Administration [OSHA], 1970)</a:t>
            </a:r>
            <a:endParaRPr lang="en-US" sz="1200">
              <a:latin typeface="Avenir Next"/>
              <a:ea typeface="+mn-lt"/>
              <a:cs typeface="+mn-lt"/>
            </a:endParaRPr>
          </a:p>
          <a:p>
            <a:pPr marL="285750" indent="-285750"/>
            <a:r>
              <a:rPr lang="en-US" sz="1600" b="1" i="1">
                <a:solidFill>
                  <a:schemeClr val="accent1"/>
                </a:solidFill>
                <a:latin typeface="Avenir Next"/>
                <a:ea typeface="Calibri"/>
                <a:cs typeface="Calibri"/>
              </a:rPr>
              <a:t>Traffic Regulations </a:t>
            </a:r>
          </a:p>
          <a:p>
            <a:pPr>
              <a:buNone/>
            </a:pPr>
            <a:r>
              <a:rPr lang="en-US" sz="1600" b="1">
                <a:latin typeface="Avenir Next"/>
                <a:ea typeface="+mn-lt"/>
                <a:cs typeface="+mn-lt"/>
              </a:rPr>
              <a:t>Austria: Winter Tire and Snow Chain Regulation </a:t>
            </a:r>
            <a:endParaRPr lang="en-US" sz="1600">
              <a:latin typeface="Avenir Next"/>
              <a:ea typeface="+mn-lt"/>
              <a:cs typeface="+mn-lt"/>
            </a:endParaRPr>
          </a:p>
          <a:p>
            <a:pPr>
              <a:buNone/>
            </a:pPr>
            <a:r>
              <a:rPr lang="en-US" sz="1600">
                <a:latin typeface="Avenir Next"/>
                <a:ea typeface="+mn-lt"/>
                <a:cs typeface="+mn-lt"/>
              </a:rPr>
              <a:t>In Austria, winter tires are mandatory for all vehicles from November 1 to April 15. Vehicles must be equipped with winter tires marked M+S and/or Alpine symbol (3PMSF) on at least one drive axle with a minimum tread depth of 5 mm (radial). Additionally, snow chains must be carried in the vehicle for at least two drive axle tires during this period. </a:t>
            </a:r>
            <a:r>
              <a:rPr lang="en-US" sz="1200" i="1">
                <a:solidFill>
                  <a:srgbClr val="0E0E0E"/>
                </a:solidFill>
                <a:latin typeface="Avenir Next"/>
                <a:ea typeface="+mn-lt"/>
                <a:cs typeface="+mn-lt"/>
              </a:rPr>
              <a:t>(</a:t>
            </a:r>
            <a:r>
              <a:rPr lang="en-US" sz="1200" i="1" err="1">
                <a:solidFill>
                  <a:srgbClr val="0E0E0E"/>
                </a:solidFill>
                <a:latin typeface="Avenir Next"/>
                <a:ea typeface="+mn-lt"/>
                <a:cs typeface="+mn-lt"/>
              </a:rPr>
              <a:t>Kraftfahrgesetz</a:t>
            </a:r>
            <a:r>
              <a:rPr lang="en-US" sz="1200" i="1">
                <a:solidFill>
                  <a:srgbClr val="0E0E0E"/>
                </a:solidFill>
                <a:latin typeface="Avenir Next"/>
                <a:ea typeface="+mn-lt"/>
                <a:cs typeface="+mn-lt"/>
              </a:rPr>
              <a:t> [KFG], 1967; </a:t>
            </a:r>
            <a:r>
              <a:rPr lang="en-US" sz="1200" i="1" err="1">
                <a:solidFill>
                  <a:srgbClr val="0E0E0E"/>
                </a:solidFill>
                <a:latin typeface="Avenir Next"/>
                <a:ea typeface="+mn-lt"/>
                <a:cs typeface="+mn-lt"/>
              </a:rPr>
              <a:t>Kraftfahrgesetz-Durchführungsverordnung</a:t>
            </a:r>
            <a:r>
              <a:rPr lang="en-US" sz="1200" i="1">
                <a:solidFill>
                  <a:srgbClr val="0E0E0E"/>
                </a:solidFill>
                <a:latin typeface="Avenir Next"/>
                <a:ea typeface="+mn-lt"/>
                <a:cs typeface="+mn-lt"/>
              </a:rPr>
              <a:t> [KDV], 1967)</a:t>
            </a:r>
            <a:endParaRPr lang="en-US" sz="1200">
              <a:latin typeface="Avenir Next"/>
              <a:ea typeface="+mn-lt"/>
              <a:cs typeface="+mn-lt"/>
            </a:endParaRPr>
          </a:p>
          <a:p>
            <a:r>
              <a:rPr lang="en-US" sz="1600" b="1" i="1">
                <a:solidFill>
                  <a:schemeClr val="accent1"/>
                </a:solidFill>
                <a:latin typeface="Avenir Next"/>
                <a:ea typeface="+mn-lt"/>
                <a:cs typeface="+mn-lt"/>
              </a:rPr>
              <a:t>Geological Safety </a:t>
            </a:r>
            <a:endParaRPr lang="en-US" sz="1600" b="1" i="1">
              <a:solidFill>
                <a:schemeClr val="accent1"/>
              </a:solidFill>
              <a:latin typeface="Avenir Next"/>
              <a:ea typeface="Calibri"/>
              <a:cs typeface="Calibri"/>
            </a:endParaRPr>
          </a:p>
          <a:p>
            <a:pPr marL="0" indent="0">
              <a:buNone/>
            </a:pPr>
            <a:r>
              <a:rPr lang="en-US" sz="1600" b="1">
                <a:latin typeface="Avenir Next"/>
                <a:ea typeface="+mn-lt"/>
                <a:cs typeface="+mn-lt"/>
              </a:rPr>
              <a:t>Switzerland’s Federal Office for the Environment (FOEN) Guidelines on Natural Hazards: </a:t>
            </a:r>
            <a:r>
              <a:rPr lang="en-US" sz="1600" i="1">
                <a:solidFill>
                  <a:srgbClr val="0E0E0E"/>
                </a:solidFill>
                <a:latin typeface="Avenir Next"/>
                <a:ea typeface="+mn-lt"/>
                <a:cs typeface="+mn-lt"/>
                <a:hlinkClick r:id="rId3"/>
              </a:rPr>
              <a:t>Protection against Mass Movement Hazards (2016)</a:t>
            </a:r>
            <a:r>
              <a:rPr lang="en-US" sz="1600" i="1">
                <a:solidFill>
                  <a:srgbClr val="0E0E0E"/>
                </a:solidFill>
                <a:latin typeface="Avenir Next"/>
                <a:ea typeface="+mn-lt"/>
                <a:cs typeface="+mn-lt"/>
              </a:rPr>
              <a:t>, </a:t>
            </a:r>
            <a:r>
              <a:rPr lang="en-US" sz="1600" i="1">
                <a:solidFill>
                  <a:srgbClr val="0E0E0E"/>
                </a:solidFill>
                <a:latin typeface="Avenir Next"/>
                <a:ea typeface="+mn-lt"/>
                <a:cs typeface="+mn-lt"/>
                <a:hlinkClick r:id="rId4"/>
              </a:rPr>
              <a:t>Defense Structures in Avalanche Starting Zones (2007)</a:t>
            </a:r>
            <a:r>
              <a:rPr lang="en-US" sz="1600" i="1">
                <a:solidFill>
                  <a:srgbClr val="0E0E0E"/>
                </a:solidFill>
                <a:latin typeface="Avenir Next"/>
                <a:ea typeface="+mn-lt"/>
                <a:cs typeface="+mn-lt"/>
              </a:rPr>
              <a:t>, </a:t>
            </a:r>
            <a:r>
              <a:rPr lang="en-US" sz="1600" i="1">
                <a:solidFill>
                  <a:srgbClr val="0E0E0E"/>
                </a:solidFill>
                <a:latin typeface="Avenir Next"/>
                <a:ea typeface="+mn-lt"/>
                <a:cs typeface="+mn-lt"/>
                <a:hlinkClick r:id="rId5"/>
              </a:rPr>
              <a:t>Spatial Planning and Natural Hazards (2005)</a:t>
            </a:r>
          </a:p>
          <a:p>
            <a:pPr>
              <a:buNone/>
            </a:pPr>
            <a:r>
              <a:rPr lang="en-US" sz="1600">
                <a:solidFill>
                  <a:srgbClr val="0E0E0E"/>
                </a:solidFill>
                <a:latin typeface="Avenir Next"/>
                <a:ea typeface="+mn-lt"/>
                <a:cs typeface="+mn-lt"/>
              </a:rPr>
              <a:t>They provides comprehensive guidelines to manage natural hazards, including avalanches and landslides. These enforcement aids offer technical guidance on hazard assessment, risk management, and protective measures to mitigate geological risks during extreme cold events.</a:t>
            </a:r>
            <a:endParaRPr lang="en-US" sz="1600">
              <a:latin typeface="Avenir Next"/>
            </a:endParaRPr>
          </a:p>
          <a:p>
            <a:pPr marL="0" indent="0">
              <a:buNone/>
            </a:pPr>
            <a:endParaRPr lang="en-US" sz="1600" b="1">
              <a:solidFill>
                <a:srgbClr val="0E0E0E"/>
              </a:solidFill>
              <a:latin typeface="Avenir Next"/>
              <a:ea typeface="+mn-lt"/>
              <a:cs typeface="+mn-lt"/>
            </a:endParaRPr>
          </a:p>
          <a:p>
            <a:pPr marL="0" indent="0">
              <a:buNone/>
            </a:pPr>
            <a:endParaRPr lang="en-US" sz="1600" b="1">
              <a:solidFill>
                <a:srgbClr val="0E0E0E"/>
              </a:solidFill>
              <a:latin typeface="Avenir Next"/>
              <a:ea typeface="+mn-lt"/>
              <a:cs typeface="+mn-lt"/>
            </a:endParaRPr>
          </a:p>
          <a:p>
            <a:pPr marL="0" indent="0">
              <a:buNone/>
            </a:pPr>
            <a:endParaRPr lang="en-US" sz="1600" b="1">
              <a:latin typeface="Avenir Next"/>
              <a:ea typeface="Calibri"/>
              <a:cs typeface="Calibri"/>
            </a:endParaRPr>
          </a:p>
          <a:p>
            <a:pPr>
              <a:buNone/>
            </a:pPr>
            <a:endParaRPr lang="en-US" sz="1600">
              <a:latin typeface="Avenir Next"/>
              <a:ea typeface="Calibri"/>
              <a:cs typeface="Calibri"/>
            </a:endParaRPr>
          </a:p>
          <a:p>
            <a:endParaRPr lang="en-US" sz="1600">
              <a:latin typeface="Avenir Next"/>
              <a:ea typeface="Calibri"/>
              <a:cs typeface="Calibri"/>
            </a:endParaRPr>
          </a:p>
        </p:txBody>
      </p:sp>
      <p:sp>
        <p:nvSpPr>
          <p:cNvPr id="7" name="TextBox 6">
            <a:extLst>
              <a:ext uri="{FF2B5EF4-FFF2-40B4-BE49-F238E27FC236}">
                <a16:creationId xmlns:a16="http://schemas.microsoft.com/office/drawing/2014/main" id="{887F39AD-7E4F-D511-7D7B-6A0A5B0CB3C3}"/>
              </a:ext>
            </a:extLst>
          </p:cNvPr>
          <p:cNvSpPr txBox="1"/>
          <p:nvPr/>
        </p:nvSpPr>
        <p:spPr>
          <a:xfrm>
            <a:off x="424543" y="5040085"/>
            <a:ext cx="293914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E0E0E"/>
                </a:solidFill>
                <a:ea typeface="+mn-lt"/>
                <a:cs typeface="+mn-lt"/>
              </a:rPr>
              <a:t>Image: Man Walking on a Road During Cold Wave: </a:t>
            </a:r>
            <a:r>
              <a:rPr lang="en-US" sz="1000" i="1">
                <a:solidFill>
                  <a:srgbClr val="0E0E0E"/>
                </a:solidFill>
                <a:ea typeface="+mn-lt"/>
                <a:cs typeface="+mn-lt"/>
              </a:rPr>
              <a:t>India Weather Blog</a:t>
            </a:r>
            <a:r>
              <a:rPr lang="en-US" sz="1000">
                <a:solidFill>
                  <a:srgbClr val="0E0E0E"/>
                </a:solidFill>
                <a:ea typeface="+mn-lt"/>
                <a:cs typeface="+mn-lt"/>
              </a:rPr>
              <a:t> (2019)</a:t>
            </a:r>
            <a:endParaRPr lang="en-US" sz="1000"/>
          </a:p>
          <a:p>
            <a:pPr algn="l"/>
            <a:endParaRPr lang="en-US">
              <a:ea typeface="Calibri"/>
              <a:cs typeface="Calibri"/>
            </a:endParaRPr>
          </a:p>
        </p:txBody>
      </p:sp>
    </p:spTree>
    <p:extLst>
      <p:ext uri="{BB962C8B-B14F-4D97-AF65-F5344CB8AC3E}">
        <p14:creationId xmlns:p14="http://schemas.microsoft.com/office/powerpoint/2010/main" val="940710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8CC02EF-E310-C04F-9A32-AD38F4D6120A}"/>
              </a:ext>
            </a:extLst>
          </p:cNvPr>
          <p:cNvSpPr txBox="1">
            <a:spLocks/>
          </p:cNvSpPr>
          <p:nvPr/>
        </p:nvSpPr>
        <p:spPr>
          <a:xfrm>
            <a:off x="0" y="2452956"/>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a:latin typeface="Avenir Next Demi Bold" panose="020B0503020202020204" pitchFamily="34" charset="0"/>
              </a:rPr>
              <a:t>Recommendations</a:t>
            </a:r>
          </a:p>
        </p:txBody>
      </p:sp>
    </p:spTree>
    <p:extLst>
      <p:ext uri="{BB962C8B-B14F-4D97-AF65-F5344CB8AC3E}">
        <p14:creationId xmlns:p14="http://schemas.microsoft.com/office/powerpoint/2010/main" val="1175946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0910095A-3848-DFE1-0DB9-A23E15E9BE16}"/>
              </a:ext>
            </a:extLst>
          </p:cNvPr>
          <p:cNvSpPr txBox="1"/>
          <p:nvPr/>
        </p:nvSpPr>
        <p:spPr>
          <a:xfrm>
            <a:off x="604844" y="2488648"/>
            <a:ext cx="7111918" cy="391777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a:latin typeface="Avenir Next"/>
              </a:rPr>
              <a:t>For individual:</a:t>
            </a:r>
            <a:endParaRPr lang="en-US">
              <a:latin typeface="Avenir Next"/>
              <a:ea typeface="Calibri"/>
              <a:cs typeface="Calibri"/>
            </a:endParaRPr>
          </a:p>
          <a:p>
            <a:pPr marL="285750" indent="-228600">
              <a:lnSpc>
                <a:spcPct val="90000"/>
              </a:lnSpc>
              <a:spcAft>
                <a:spcPts val="600"/>
              </a:spcAft>
              <a:buFont typeface="Arial" panose="020B0604020202020204" pitchFamily="34" charset="0"/>
              <a:buChar char="•"/>
            </a:pPr>
            <a:r>
              <a:rPr lang="en-US" b="1">
                <a:latin typeface="Avenir Next"/>
              </a:rPr>
              <a:t>Stay informed</a:t>
            </a:r>
            <a:r>
              <a:rPr lang="en-US">
                <a:latin typeface="Avenir Next"/>
              </a:rPr>
              <a:t> of weather updates from official sources</a:t>
            </a:r>
            <a:endParaRPr lang="en-US">
              <a:latin typeface="Avenir Next"/>
              <a:ea typeface="Calibri"/>
              <a:cs typeface="Calibri"/>
            </a:endParaRPr>
          </a:p>
          <a:p>
            <a:pPr marL="285750" indent="-228600">
              <a:lnSpc>
                <a:spcPct val="90000"/>
              </a:lnSpc>
              <a:spcAft>
                <a:spcPts val="600"/>
              </a:spcAft>
              <a:buFont typeface="Arial" panose="020B0604020202020204" pitchFamily="34" charset="0"/>
              <a:buChar char="•"/>
            </a:pPr>
            <a:r>
              <a:rPr lang="en-US" b="1">
                <a:latin typeface="Avenir Next"/>
              </a:rPr>
              <a:t>Dress appropriately</a:t>
            </a:r>
            <a:r>
              <a:rPr lang="en-US">
                <a:latin typeface="Avenir Next"/>
              </a:rPr>
              <a:t> with sufficient warm clothing including insulated warm outwear, gloves, hat and waterproof boots.</a:t>
            </a:r>
            <a:endParaRPr lang="en-US">
              <a:latin typeface="Avenir Next"/>
              <a:ea typeface="Calibri"/>
              <a:cs typeface="Calibri"/>
            </a:endParaRPr>
          </a:p>
          <a:p>
            <a:pPr marL="285750" indent="-228600">
              <a:lnSpc>
                <a:spcPct val="90000"/>
              </a:lnSpc>
              <a:spcAft>
                <a:spcPts val="600"/>
              </a:spcAft>
              <a:buFont typeface="Arial" panose="020B0604020202020204" pitchFamily="34" charset="0"/>
              <a:buChar char="•"/>
            </a:pPr>
            <a:r>
              <a:rPr lang="en-US" b="1">
                <a:latin typeface="Avenir Next"/>
              </a:rPr>
              <a:t>Keep essential items</a:t>
            </a:r>
            <a:r>
              <a:rPr lang="en-US">
                <a:latin typeface="Avenir Next"/>
              </a:rPr>
              <a:t> like foods, water, flashlight, batteries, and blankets in case of power outages. </a:t>
            </a:r>
            <a:endParaRPr lang="en-US">
              <a:latin typeface="Avenir Next"/>
              <a:ea typeface="Calibri"/>
              <a:cs typeface="Calibri"/>
            </a:endParaRPr>
          </a:p>
          <a:p>
            <a:pPr marL="285750" indent="-228600">
              <a:lnSpc>
                <a:spcPct val="90000"/>
              </a:lnSpc>
              <a:spcAft>
                <a:spcPts val="600"/>
              </a:spcAft>
              <a:buFont typeface="Arial" panose="020B0604020202020204" pitchFamily="34" charset="0"/>
              <a:buChar char="•"/>
            </a:pPr>
            <a:r>
              <a:rPr lang="en-US">
                <a:latin typeface="Avenir Next"/>
              </a:rPr>
              <a:t>Prepare essential and cold-related illness </a:t>
            </a:r>
            <a:r>
              <a:rPr lang="en-US" b="1">
                <a:latin typeface="Avenir Next"/>
              </a:rPr>
              <a:t>medicines</a:t>
            </a:r>
            <a:r>
              <a:rPr lang="en-US">
                <a:latin typeface="Avenir Next"/>
              </a:rPr>
              <a:t> at home </a:t>
            </a:r>
            <a:endParaRPr lang="en-US">
              <a:latin typeface="Avenir Next"/>
              <a:ea typeface="Calibri"/>
              <a:cs typeface="Calibri"/>
            </a:endParaRPr>
          </a:p>
          <a:p>
            <a:pPr marL="285750" indent="-228600">
              <a:lnSpc>
                <a:spcPct val="90000"/>
              </a:lnSpc>
              <a:spcAft>
                <a:spcPts val="600"/>
              </a:spcAft>
              <a:buFont typeface="Arial" panose="020B0604020202020204" pitchFamily="34" charset="0"/>
              <a:buChar char="•"/>
            </a:pPr>
            <a:r>
              <a:rPr lang="en-US">
                <a:latin typeface="Avenir Next"/>
              </a:rPr>
              <a:t>Regularly </a:t>
            </a:r>
            <a:r>
              <a:rPr lang="en-US" b="1">
                <a:latin typeface="Avenir Next"/>
              </a:rPr>
              <a:t>check on vulnerable populations</a:t>
            </a:r>
            <a:r>
              <a:rPr lang="en-US">
                <a:latin typeface="Avenir Next"/>
              </a:rPr>
              <a:t> like the elderly, children,  and individuals of chronic diseases. </a:t>
            </a:r>
            <a:endParaRPr lang="en-US">
              <a:latin typeface="Avenir Next"/>
              <a:ea typeface="Calibri"/>
              <a:cs typeface="Calibri"/>
            </a:endParaRPr>
          </a:p>
          <a:p>
            <a:pPr marL="285750" indent="-228600">
              <a:lnSpc>
                <a:spcPct val="90000"/>
              </a:lnSpc>
              <a:spcAft>
                <a:spcPts val="600"/>
              </a:spcAft>
              <a:buFont typeface="Arial" panose="020B0604020202020204" pitchFamily="34" charset="0"/>
              <a:buChar char="•"/>
            </a:pPr>
            <a:endParaRPr lang="en-US" sz="1600">
              <a:ea typeface="Calibri"/>
              <a:cs typeface="Calibri"/>
            </a:endParaRPr>
          </a:p>
          <a:p>
            <a:pPr indent="-228600">
              <a:lnSpc>
                <a:spcPct val="90000"/>
              </a:lnSpc>
              <a:spcAft>
                <a:spcPts val="600"/>
              </a:spcAft>
              <a:buFont typeface="Arial" panose="020B0604020202020204" pitchFamily="34" charset="0"/>
              <a:buChar char="•"/>
            </a:pPr>
            <a:endParaRPr lang="en-US" sz="1600">
              <a:ea typeface="Calibri"/>
              <a:cs typeface="Calibri"/>
            </a:endParaRPr>
          </a:p>
        </p:txBody>
      </p:sp>
      <p:pic>
        <p:nvPicPr>
          <p:cNvPr id="3" name="Picture 2" descr="Blue and yellow text on a white background&#10;&#10;Description automatically generated">
            <a:extLst>
              <a:ext uri="{FF2B5EF4-FFF2-40B4-BE49-F238E27FC236}">
                <a16:creationId xmlns:a16="http://schemas.microsoft.com/office/drawing/2014/main" id="{6C58B061-A44A-50ED-9D98-735E3BA164F9}"/>
              </a:ext>
            </a:extLst>
          </p:cNvPr>
          <p:cNvPicPr>
            <a:picLocks noChangeAspect="1"/>
          </p:cNvPicPr>
          <p:nvPr/>
        </p:nvPicPr>
        <p:blipFill>
          <a:blip r:embed="rId2"/>
          <a:stretch>
            <a:fillRect/>
          </a:stretch>
        </p:blipFill>
        <p:spPr>
          <a:xfrm>
            <a:off x="8177393" y="2489478"/>
            <a:ext cx="3918748" cy="1877887"/>
          </a:xfrm>
          <a:prstGeom prst="rect">
            <a:avLst/>
          </a:prstGeom>
        </p:spPr>
      </p:pic>
      <p:sp>
        <p:nvSpPr>
          <p:cNvPr id="23" name="Freeform: Shape 2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51940066-3946-35CC-12A1-46711CE2664F}"/>
              </a:ext>
            </a:extLst>
          </p:cNvPr>
          <p:cNvSpPr txBox="1"/>
          <p:nvPr/>
        </p:nvSpPr>
        <p:spPr>
          <a:xfrm>
            <a:off x="8469085" y="4669971"/>
            <a:ext cx="269965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E0E0E"/>
                </a:solidFill>
                <a:ea typeface="+mn-lt"/>
                <a:cs typeface="+mn-lt"/>
              </a:rPr>
              <a:t>Image: Eli Lilly and Company. (n.d.). </a:t>
            </a:r>
            <a:r>
              <a:rPr lang="en-US" sz="1000" i="1">
                <a:solidFill>
                  <a:srgbClr val="0E0E0E"/>
                </a:solidFill>
                <a:ea typeface="+mn-lt"/>
                <a:cs typeface="+mn-lt"/>
              </a:rPr>
              <a:t>Be ready. Be prepared.</a:t>
            </a:r>
            <a:r>
              <a:rPr lang="en-US" sz="1000">
                <a:solidFill>
                  <a:srgbClr val="0E0E0E"/>
                </a:solidFill>
                <a:ea typeface="+mn-lt"/>
                <a:cs typeface="+mn-lt"/>
              </a:rPr>
              <a:t> [Image]. </a:t>
            </a:r>
            <a:endParaRPr lang="en-US" sz="1000">
              <a:ea typeface="Calibri" panose="020F0502020204030204"/>
              <a:cs typeface="Calibri" panose="020F0502020204030204"/>
            </a:endParaRPr>
          </a:p>
          <a:p>
            <a:pPr algn="l"/>
            <a:endParaRPr lang="en-US">
              <a:ea typeface="Calibri"/>
              <a:cs typeface="Calibri"/>
            </a:endParaRPr>
          </a:p>
        </p:txBody>
      </p:sp>
    </p:spTree>
    <p:extLst>
      <p:ext uri="{BB962C8B-B14F-4D97-AF65-F5344CB8AC3E}">
        <p14:creationId xmlns:p14="http://schemas.microsoft.com/office/powerpoint/2010/main" val="2164312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sign&#10;&#10;Description automatically generated">
            <a:extLst>
              <a:ext uri="{FF2B5EF4-FFF2-40B4-BE49-F238E27FC236}">
                <a16:creationId xmlns:a16="http://schemas.microsoft.com/office/drawing/2014/main" id="{E5562698-E668-B317-8AAC-1ACF78AEFE4E}"/>
              </a:ext>
            </a:extLst>
          </p:cNvPr>
          <p:cNvPicPr>
            <a:picLocks noChangeAspect="1"/>
          </p:cNvPicPr>
          <p:nvPr/>
        </p:nvPicPr>
        <p:blipFill>
          <a:blip r:embed="rId2"/>
          <a:srcRect r="5742"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198A3B13-BF55-ADF4-A8E4-0C6DB94C6082}"/>
              </a:ext>
            </a:extLst>
          </p:cNvPr>
          <p:cNvSpPr>
            <a:spLocks noGrp="1"/>
          </p:cNvSpPr>
          <p:nvPr>
            <p:ph idx="1"/>
          </p:nvPr>
        </p:nvSpPr>
        <p:spPr>
          <a:xfrm>
            <a:off x="4905955" y="2071316"/>
            <a:ext cx="6713552" cy="4114800"/>
          </a:xfrm>
        </p:spPr>
        <p:txBody>
          <a:bodyPr vert="horz" lIns="91440" tIns="45720" rIns="91440" bIns="45720" rtlCol="0" anchor="t">
            <a:normAutofit/>
          </a:bodyPr>
          <a:lstStyle/>
          <a:p>
            <a:pPr marL="0" indent="0">
              <a:spcBef>
                <a:spcPts val="0"/>
              </a:spcBef>
              <a:spcAft>
                <a:spcPts val="600"/>
              </a:spcAft>
              <a:buNone/>
            </a:pPr>
            <a:r>
              <a:rPr lang="en-US" sz="1600">
                <a:latin typeface="Avenir Next"/>
                <a:ea typeface="Calibri"/>
                <a:cs typeface="Calibri"/>
              </a:rPr>
              <a:t>For government agencies:</a:t>
            </a:r>
            <a:endParaRPr lang="en-US" sz="1600">
              <a:latin typeface="Avenir Next"/>
            </a:endParaRPr>
          </a:p>
          <a:p>
            <a:pPr marL="285750">
              <a:spcBef>
                <a:spcPts val="0"/>
              </a:spcBef>
              <a:spcAft>
                <a:spcPts val="600"/>
              </a:spcAft>
              <a:buFont typeface="Arial,Sans-Serif" panose="020B0604020202020204" pitchFamily="34" charset="0"/>
            </a:pPr>
            <a:r>
              <a:rPr lang="en-US" sz="1600">
                <a:latin typeface="Avenir Next"/>
                <a:ea typeface="Calibri"/>
                <a:cs typeface="Calibri"/>
              </a:rPr>
              <a:t>Develop </a:t>
            </a:r>
            <a:r>
              <a:rPr lang="en-US" sz="1600" b="1">
                <a:latin typeface="Avenir Next"/>
                <a:ea typeface="Calibri"/>
                <a:cs typeface="Calibri"/>
              </a:rPr>
              <a:t>cold wave action plans</a:t>
            </a:r>
            <a:r>
              <a:rPr lang="en-US" sz="1600">
                <a:latin typeface="Avenir Next"/>
                <a:ea typeface="Calibri"/>
                <a:cs typeface="Calibri"/>
              </a:rPr>
              <a:t> to coordinate responses across agencies </a:t>
            </a:r>
          </a:p>
          <a:p>
            <a:pPr marL="285750">
              <a:spcBef>
                <a:spcPts val="0"/>
              </a:spcBef>
              <a:spcAft>
                <a:spcPts val="600"/>
              </a:spcAft>
              <a:buFont typeface="Arial,Sans-Serif" panose="020B0604020202020204" pitchFamily="34" charset="0"/>
            </a:pPr>
            <a:r>
              <a:rPr lang="en-US" sz="1600">
                <a:latin typeface="Avenir Next"/>
                <a:ea typeface="Calibri"/>
                <a:cs typeface="Calibri"/>
              </a:rPr>
              <a:t>Enhance </a:t>
            </a:r>
            <a:r>
              <a:rPr lang="en-US" sz="1600" b="1">
                <a:latin typeface="Avenir Next"/>
                <a:ea typeface="Calibri"/>
                <a:cs typeface="Calibri"/>
              </a:rPr>
              <a:t>meteorological monitoring</a:t>
            </a:r>
            <a:r>
              <a:rPr lang="en-US" sz="1600">
                <a:latin typeface="Avenir Next"/>
                <a:ea typeface="Calibri"/>
                <a:cs typeface="Calibri"/>
              </a:rPr>
              <a:t> and issue timely alerts</a:t>
            </a:r>
          </a:p>
          <a:p>
            <a:pPr marL="285750">
              <a:spcBef>
                <a:spcPts val="0"/>
              </a:spcBef>
              <a:spcAft>
                <a:spcPts val="600"/>
              </a:spcAft>
              <a:buFont typeface="Arial,Sans-Serif" panose="020B0604020202020204" pitchFamily="34" charset="0"/>
            </a:pPr>
            <a:r>
              <a:rPr lang="en-US" sz="1600">
                <a:latin typeface="Avenir Next"/>
                <a:ea typeface="Calibri"/>
                <a:cs typeface="Calibri"/>
              </a:rPr>
              <a:t>Ensure </a:t>
            </a:r>
            <a:r>
              <a:rPr lang="en-US" sz="1600" b="1">
                <a:latin typeface="Avenir Next"/>
                <a:ea typeface="Calibri"/>
                <a:cs typeface="Calibri"/>
              </a:rPr>
              <a:t>power grids are winterized</a:t>
            </a:r>
            <a:r>
              <a:rPr lang="en-US" sz="1600">
                <a:latin typeface="Avenir Next"/>
                <a:ea typeface="Calibri"/>
                <a:cs typeface="Calibri"/>
              </a:rPr>
              <a:t> and prepared for increase demand during cold wave</a:t>
            </a:r>
          </a:p>
          <a:p>
            <a:pPr marL="285750">
              <a:spcBef>
                <a:spcPts val="0"/>
              </a:spcBef>
              <a:spcAft>
                <a:spcPts val="600"/>
              </a:spcAft>
              <a:buFont typeface="Arial,Sans-Serif" panose="020B0604020202020204" pitchFamily="34" charset="0"/>
            </a:pPr>
            <a:r>
              <a:rPr lang="en-US" sz="1600">
                <a:latin typeface="Avenir Next"/>
                <a:ea typeface="Calibri"/>
                <a:cs typeface="Calibri"/>
              </a:rPr>
              <a:t>Prepare and set up </a:t>
            </a:r>
            <a:r>
              <a:rPr lang="en-US" sz="1600" b="1">
                <a:latin typeface="Avenir Next"/>
                <a:ea typeface="Calibri"/>
                <a:cs typeface="Calibri"/>
              </a:rPr>
              <a:t>temporary shelters</a:t>
            </a:r>
            <a:r>
              <a:rPr lang="en-US" sz="1600">
                <a:latin typeface="Avenir Next"/>
                <a:ea typeface="Calibri"/>
                <a:cs typeface="Calibri"/>
              </a:rPr>
              <a:t> to provide warmth and protection for people in need</a:t>
            </a:r>
          </a:p>
          <a:p>
            <a:pPr marL="285750">
              <a:spcBef>
                <a:spcPts val="0"/>
              </a:spcBef>
              <a:spcAft>
                <a:spcPts val="600"/>
              </a:spcAft>
              <a:buFont typeface="Arial,Sans-Serif" panose="020B0604020202020204" pitchFamily="34" charset="0"/>
            </a:pPr>
            <a:r>
              <a:rPr lang="en-US" sz="1600">
                <a:latin typeface="Avenir Next"/>
                <a:ea typeface="Calibri"/>
                <a:cs typeface="Calibri"/>
              </a:rPr>
              <a:t>Ensure </a:t>
            </a:r>
            <a:r>
              <a:rPr lang="en-US" sz="1600" b="1">
                <a:latin typeface="Avenir Next"/>
                <a:ea typeface="Calibri"/>
                <a:cs typeface="Calibri"/>
              </a:rPr>
              <a:t>healthcare system</a:t>
            </a:r>
            <a:r>
              <a:rPr lang="en-US" sz="1600">
                <a:latin typeface="Avenir Next"/>
                <a:ea typeface="Calibri"/>
                <a:cs typeface="Calibri"/>
              </a:rPr>
              <a:t>s are prepared for cold-related illness treatment</a:t>
            </a:r>
          </a:p>
          <a:p>
            <a:pPr marL="285750">
              <a:spcBef>
                <a:spcPts val="0"/>
              </a:spcBef>
              <a:spcAft>
                <a:spcPts val="600"/>
              </a:spcAft>
              <a:buFont typeface="Arial,Sans-Serif" panose="020B0604020202020204" pitchFamily="34" charset="0"/>
            </a:pPr>
            <a:r>
              <a:rPr lang="en-US" sz="1600">
                <a:latin typeface="Avenir Next"/>
                <a:ea typeface="Calibri"/>
                <a:cs typeface="Calibri"/>
              </a:rPr>
              <a:t>Make regulations for house owners or management companies to regularly inspect and </a:t>
            </a:r>
            <a:r>
              <a:rPr lang="en-US" sz="1600" b="1">
                <a:latin typeface="Avenir Next"/>
                <a:ea typeface="Calibri"/>
                <a:cs typeface="Calibri"/>
              </a:rPr>
              <a:t>maintain HVAC system</a:t>
            </a:r>
            <a:r>
              <a:rPr lang="en-US" sz="1600">
                <a:latin typeface="Avenir Next"/>
                <a:ea typeface="Calibri"/>
                <a:cs typeface="Calibri"/>
              </a:rPr>
              <a:t> to ensure uninterrupted heating during cold wave</a:t>
            </a:r>
          </a:p>
          <a:p>
            <a:pPr marL="285750">
              <a:spcBef>
                <a:spcPts val="0"/>
              </a:spcBef>
              <a:spcAft>
                <a:spcPts val="600"/>
              </a:spcAft>
              <a:buFont typeface="Arial,Sans-Serif" panose="020B0604020202020204" pitchFamily="34" charset="0"/>
            </a:pPr>
            <a:r>
              <a:rPr lang="en-US" sz="1600">
                <a:latin typeface="Avenir Next"/>
                <a:ea typeface="Calibri"/>
                <a:cs typeface="Calibri"/>
              </a:rPr>
              <a:t>Provide </a:t>
            </a:r>
            <a:r>
              <a:rPr lang="en-US" sz="1600" b="1">
                <a:latin typeface="Avenir Next"/>
                <a:ea typeface="Calibri"/>
                <a:cs typeface="Calibri"/>
              </a:rPr>
              <a:t>subsidies</a:t>
            </a:r>
            <a:r>
              <a:rPr lang="en-US" sz="1600">
                <a:latin typeface="Avenir Next"/>
                <a:ea typeface="Calibri"/>
                <a:cs typeface="Calibri"/>
              </a:rPr>
              <a:t> and support for heating cost to low-income households </a:t>
            </a:r>
          </a:p>
          <a:p>
            <a:endParaRPr lang="en-US" sz="1500">
              <a:ea typeface="Calibri"/>
              <a:cs typeface="Calibri"/>
            </a:endParaRPr>
          </a:p>
        </p:txBody>
      </p:sp>
      <p:sp>
        <p:nvSpPr>
          <p:cNvPr id="2" name="TextBox 1">
            <a:extLst>
              <a:ext uri="{FF2B5EF4-FFF2-40B4-BE49-F238E27FC236}">
                <a16:creationId xmlns:a16="http://schemas.microsoft.com/office/drawing/2014/main" id="{4C760D34-CB20-6083-92FC-ED50E61459D3}"/>
              </a:ext>
            </a:extLst>
          </p:cNvPr>
          <p:cNvSpPr txBox="1"/>
          <p:nvPr/>
        </p:nvSpPr>
        <p:spPr>
          <a:xfrm>
            <a:off x="1262742" y="5758542"/>
            <a:ext cx="3058885"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rgbClr val="0E0E0E"/>
                </a:solidFill>
                <a:ea typeface="+mn-lt"/>
                <a:cs typeface="+mn-lt"/>
              </a:rPr>
              <a:t>Freepik</a:t>
            </a:r>
            <a:r>
              <a:rPr lang="en-US" sz="1000">
                <a:solidFill>
                  <a:srgbClr val="0E0E0E"/>
                </a:solidFill>
                <a:ea typeface="+mn-lt"/>
                <a:cs typeface="+mn-lt"/>
              </a:rPr>
              <a:t>. (n.d.). </a:t>
            </a:r>
            <a:r>
              <a:rPr lang="en-US" sz="1000" i="1">
                <a:solidFill>
                  <a:srgbClr val="0E0E0E"/>
                </a:solidFill>
                <a:ea typeface="+mn-lt"/>
                <a:cs typeface="+mn-lt"/>
              </a:rPr>
              <a:t>Get ready icon design template</a:t>
            </a:r>
            <a:r>
              <a:rPr lang="en-US" sz="1000">
                <a:solidFill>
                  <a:srgbClr val="0E0E0E"/>
                </a:solidFill>
                <a:ea typeface="+mn-lt"/>
                <a:cs typeface="+mn-lt"/>
              </a:rPr>
              <a:t> [Vector image]</a:t>
            </a:r>
            <a:endParaRPr lang="en-US">
              <a:ea typeface="Calibri" panose="020F0502020204030204"/>
              <a:cs typeface="Calibri" panose="020F0502020204030204"/>
            </a:endParaRPr>
          </a:p>
          <a:p>
            <a:pPr algn="l"/>
            <a:endParaRPr lang="en-US">
              <a:ea typeface="Calibri" panose="020F0502020204030204"/>
              <a:cs typeface="Calibri" panose="020F0502020204030204"/>
            </a:endParaRPr>
          </a:p>
        </p:txBody>
      </p:sp>
    </p:spTree>
    <p:extLst>
      <p:ext uri="{BB962C8B-B14F-4D97-AF65-F5344CB8AC3E}">
        <p14:creationId xmlns:p14="http://schemas.microsoft.com/office/powerpoint/2010/main" val="2588585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31E5-5760-BD09-9170-CF464BFDAEB0}"/>
              </a:ext>
            </a:extLst>
          </p:cNvPr>
          <p:cNvSpPr>
            <a:spLocks noGrp="1"/>
          </p:cNvSpPr>
          <p:nvPr>
            <p:ph type="title"/>
          </p:nvPr>
        </p:nvSpPr>
        <p:spPr>
          <a:xfrm>
            <a:off x="832153" y="86935"/>
            <a:ext cx="10521647" cy="853849"/>
          </a:xfrm>
        </p:spPr>
        <p:txBody>
          <a:bodyPr/>
          <a:lstStyle/>
          <a:p>
            <a:r>
              <a:rPr lang="en-US">
                <a:ea typeface="Calibri Light"/>
                <a:cs typeface="Calibri Light"/>
              </a:rPr>
              <a:t>References</a:t>
            </a:r>
            <a:endParaRPr lang="en-US"/>
          </a:p>
        </p:txBody>
      </p:sp>
      <p:sp>
        <p:nvSpPr>
          <p:cNvPr id="3" name="Content Placeholder 2">
            <a:extLst>
              <a:ext uri="{FF2B5EF4-FFF2-40B4-BE49-F238E27FC236}">
                <a16:creationId xmlns:a16="http://schemas.microsoft.com/office/drawing/2014/main" id="{10E89B8A-3DBE-2A27-AC12-650346A935BE}"/>
              </a:ext>
            </a:extLst>
          </p:cNvPr>
          <p:cNvSpPr>
            <a:spLocks noGrp="1"/>
          </p:cNvSpPr>
          <p:nvPr>
            <p:ph idx="1"/>
          </p:nvPr>
        </p:nvSpPr>
        <p:spPr>
          <a:xfrm>
            <a:off x="690638" y="1149503"/>
            <a:ext cx="10811932" cy="6068859"/>
          </a:xfrm>
        </p:spPr>
        <p:txBody>
          <a:bodyPr vert="horz" lIns="91440" tIns="45720" rIns="91440" bIns="45720" rtlCol="0" anchor="t">
            <a:normAutofit/>
          </a:bodyPr>
          <a:lstStyle/>
          <a:p>
            <a:r>
              <a:rPr lang="fr-CH" sz="1400">
                <a:latin typeface="Avenir Next"/>
              </a:rPr>
              <a:t>Hannah Ritchie (2024) - “How </a:t>
            </a:r>
            <a:r>
              <a:rPr lang="fr-CH" sz="1400" err="1">
                <a:latin typeface="Avenir Next"/>
              </a:rPr>
              <a:t>many</a:t>
            </a:r>
            <a:r>
              <a:rPr lang="fr-CH" sz="1400">
                <a:latin typeface="Avenir Next"/>
              </a:rPr>
              <a:t> people die </a:t>
            </a:r>
            <a:r>
              <a:rPr lang="fr-CH" sz="1400" err="1">
                <a:latin typeface="Avenir Next"/>
              </a:rPr>
              <a:t>from</a:t>
            </a:r>
            <a:r>
              <a:rPr lang="fr-CH" sz="1400">
                <a:latin typeface="Avenir Next"/>
              </a:rPr>
              <a:t> </a:t>
            </a:r>
            <a:r>
              <a:rPr lang="fr-CH" sz="1400" err="1">
                <a:latin typeface="Avenir Next"/>
              </a:rPr>
              <a:t>extreme</a:t>
            </a:r>
            <a:r>
              <a:rPr lang="fr-CH" sz="1400">
                <a:latin typeface="Avenir Next"/>
              </a:rPr>
              <a:t> </a:t>
            </a:r>
            <a:r>
              <a:rPr lang="fr-CH" sz="1400" err="1">
                <a:latin typeface="Avenir Next"/>
              </a:rPr>
              <a:t>temperatures</a:t>
            </a:r>
            <a:r>
              <a:rPr lang="fr-CH" sz="1400">
                <a:latin typeface="Avenir Next"/>
              </a:rPr>
              <a:t>, and how </a:t>
            </a:r>
            <a:r>
              <a:rPr lang="fr-CH" sz="1400" err="1">
                <a:latin typeface="Avenir Next"/>
              </a:rPr>
              <a:t>this</a:t>
            </a:r>
            <a:r>
              <a:rPr lang="fr-CH" sz="1400">
                <a:latin typeface="Avenir Next"/>
              </a:rPr>
              <a:t> </a:t>
            </a:r>
            <a:r>
              <a:rPr lang="fr-CH" sz="1400" err="1">
                <a:latin typeface="Avenir Next"/>
              </a:rPr>
              <a:t>could</a:t>
            </a:r>
            <a:r>
              <a:rPr lang="fr-CH" sz="1400">
                <a:latin typeface="Avenir Next"/>
              </a:rPr>
              <a:t> change in the future: Part one” </a:t>
            </a:r>
            <a:r>
              <a:rPr lang="fr-CH" sz="1400" err="1">
                <a:latin typeface="Avenir Next"/>
              </a:rPr>
              <a:t>Published</a:t>
            </a:r>
            <a:r>
              <a:rPr lang="fr-CH" sz="1400">
                <a:latin typeface="Avenir Next"/>
              </a:rPr>
              <a:t> online at OurWorldinData.org. </a:t>
            </a:r>
            <a:r>
              <a:rPr lang="fr-CH" sz="1400" err="1">
                <a:latin typeface="Avenir Next"/>
              </a:rPr>
              <a:t>Retrieved</a:t>
            </a:r>
            <a:r>
              <a:rPr lang="fr-CH" sz="1400">
                <a:latin typeface="Avenir Next"/>
              </a:rPr>
              <a:t> </a:t>
            </a:r>
            <a:r>
              <a:rPr lang="fr-CH" sz="1400" err="1">
                <a:latin typeface="Avenir Next"/>
              </a:rPr>
              <a:t>from</a:t>
            </a:r>
            <a:r>
              <a:rPr lang="fr-CH" sz="1400">
                <a:latin typeface="Avenir Next"/>
              </a:rPr>
              <a:t>: 'https://ourworldindata.org/part-one-how-many-people-die-from-extreme-temperatures-and-how-could-this-change-in-the-future' [Online Resource]</a:t>
            </a:r>
          </a:p>
          <a:p>
            <a:r>
              <a:rPr lang="fr-CH" sz="1400" err="1">
                <a:latin typeface="Avenir Next"/>
              </a:rPr>
              <a:t>Gasparrini</a:t>
            </a:r>
            <a:r>
              <a:rPr lang="fr-CH" sz="1400">
                <a:latin typeface="Avenir Next"/>
              </a:rPr>
              <a:t> et al. (2015). </a:t>
            </a:r>
            <a:r>
              <a:rPr lang="fr-CH" sz="1400" err="1">
                <a:latin typeface="Avenir Next"/>
              </a:rPr>
              <a:t>Mortality</a:t>
            </a:r>
            <a:r>
              <a:rPr lang="fr-CH" sz="1400">
                <a:latin typeface="Avenir Next"/>
              </a:rPr>
              <a:t> </a:t>
            </a:r>
            <a:r>
              <a:rPr lang="fr-CH" sz="1400" err="1">
                <a:latin typeface="Avenir Next"/>
              </a:rPr>
              <a:t>risk</a:t>
            </a:r>
            <a:r>
              <a:rPr lang="fr-CH" sz="1400">
                <a:latin typeface="Avenir Next"/>
              </a:rPr>
              <a:t> </a:t>
            </a:r>
            <a:r>
              <a:rPr lang="fr-CH" sz="1400" err="1">
                <a:latin typeface="Avenir Next"/>
              </a:rPr>
              <a:t>attributable</a:t>
            </a:r>
            <a:r>
              <a:rPr lang="fr-CH" sz="1400">
                <a:latin typeface="Avenir Next"/>
              </a:rPr>
              <a:t> to high and </a:t>
            </a:r>
            <a:r>
              <a:rPr lang="fr-CH" sz="1400" err="1">
                <a:latin typeface="Avenir Next"/>
              </a:rPr>
              <a:t>low</a:t>
            </a:r>
            <a:r>
              <a:rPr lang="fr-CH" sz="1400">
                <a:latin typeface="Avenir Next"/>
              </a:rPr>
              <a:t> ambient </a:t>
            </a:r>
            <a:r>
              <a:rPr lang="fr-CH" sz="1400" err="1">
                <a:latin typeface="Avenir Next"/>
              </a:rPr>
              <a:t>temperature</a:t>
            </a:r>
            <a:r>
              <a:rPr lang="fr-CH" sz="1400">
                <a:latin typeface="Avenir Next"/>
              </a:rPr>
              <a:t>: a </a:t>
            </a:r>
            <a:r>
              <a:rPr lang="fr-CH" sz="1400" err="1">
                <a:latin typeface="Avenir Next"/>
              </a:rPr>
              <a:t>multicountry</a:t>
            </a:r>
            <a:r>
              <a:rPr lang="fr-CH" sz="1400">
                <a:latin typeface="Avenir Next"/>
              </a:rPr>
              <a:t> </a:t>
            </a:r>
            <a:r>
              <a:rPr lang="fr-CH" sz="1400" err="1">
                <a:latin typeface="Avenir Next"/>
              </a:rPr>
              <a:t>observational</a:t>
            </a:r>
            <a:r>
              <a:rPr lang="fr-CH" sz="1400">
                <a:latin typeface="Avenir Next"/>
              </a:rPr>
              <a:t> </a:t>
            </a:r>
            <a:r>
              <a:rPr lang="fr-CH" sz="1400" err="1">
                <a:latin typeface="Avenir Next"/>
              </a:rPr>
              <a:t>study</a:t>
            </a:r>
            <a:r>
              <a:rPr lang="fr-CH" sz="1400">
                <a:latin typeface="Avenir Next"/>
              </a:rPr>
              <a:t>. </a:t>
            </a:r>
          </a:p>
          <a:p>
            <a:r>
              <a:rPr lang="fr-CH" sz="1400">
                <a:latin typeface="Avenir Next"/>
              </a:rPr>
              <a:t>Zhao et al. (2021). Global, </a:t>
            </a:r>
            <a:r>
              <a:rPr lang="fr-CH" sz="1400" err="1">
                <a:latin typeface="Avenir Next"/>
              </a:rPr>
              <a:t>regional</a:t>
            </a:r>
            <a:r>
              <a:rPr lang="fr-CH" sz="1400">
                <a:latin typeface="Avenir Next"/>
              </a:rPr>
              <a:t>, and national </a:t>
            </a:r>
            <a:r>
              <a:rPr lang="fr-CH" sz="1400" err="1">
                <a:latin typeface="Avenir Next"/>
              </a:rPr>
              <a:t>burden</a:t>
            </a:r>
            <a:r>
              <a:rPr lang="fr-CH" sz="1400">
                <a:latin typeface="Avenir Next"/>
              </a:rPr>
              <a:t> of </a:t>
            </a:r>
            <a:r>
              <a:rPr lang="fr-CH" sz="1400" err="1">
                <a:latin typeface="Avenir Next"/>
              </a:rPr>
              <a:t>mortality</a:t>
            </a:r>
            <a:r>
              <a:rPr lang="fr-CH" sz="1400">
                <a:latin typeface="Avenir Next"/>
              </a:rPr>
              <a:t> </a:t>
            </a:r>
            <a:r>
              <a:rPr lang="fr-CH" sz="1400" err="1">
                <a:latin typeface="Avenir Next"/>
              </a:rPr>
              <a:t>associated</a:t>
            </a:r>
            <a:r>
              <a:rPr lang="fr-CH" sz="1400">
                <a:latin typeface="Avenir Next"/>
              </a:rPr>
              <a:t> </a:t>
            </a:r>
            <a:r>
              <a:rPr lang="fr-CH" sz="1400" err="1">
                <a:latin typeface="Avenir Next"/>
              </a:rPr>
              <a:t>with</a:t>
            </a:r>
            <a:r>
              <a:rPr lang="fr-CH" sz="1400">
                <a:latin typeface="Avenir Next"/>
              </a:rPr>
              <a:t> non-optimal ambient </a:t>
            </a:r>
            <a:r>
              <a:rPr lang="fr-CH" sz="1400" err="1">
                <a:latin typeface="Avenir Next"/>
              </a:rPr>
              <a:t>temperatures</a:t>
            </a:r>
            <a:r>
              <a:rPr lang="fr-CH" sz="1400">
                <a:latin typeface="Avenir Next"/>
              </a:rPr>
              <a:t> </a:t>
            </a:r>
            <a:r>
              <a:rPr lang="fr-CH" sz="1400" err="1">
                <a:latin typeface="Avenir Next"/>
              </a:rPr>
              <a:t>from</a:t>
            </a:r>
            <a:r>
              <a:rPr lang="fr-CH" sz="1400">
                <a:latin typeface="Avenir Next"/>
              </a:rPr>
              <a:t> 2000 to 2019: a </a:t>
            </a:r>
            <a:r>
              <a:rPr lang="fr-CH" sz="1400" err="1">
                <a:latin typeface="Avenir Next"/>
              </a:rPr>
              <a:t>three</a:t>
            </a:r>
            <a:r>
              <a:rPr lang="fr-CH" sz="1400">
                <a:latin typeface="Avenir Next"/>
              </a:rPr>
              <a:t>-stage </a:t>
            </a:r>
            <a:r>
              <a:rPr lang="fr-CH" sz="1400" err="1">
                <a:latin typeface="Avenir Next"/>
              </a:rPr>
              <a:t>modelling</a:t>
            </a:r>
            <a:r>
              <a:rPr lang="fr-CH" sz="1400">
                <a:latin typeface="Avenir Next"/>
              </a:rPr>
              <a:t> </a:t>
            </a:r>
            <a:r>
              <a:rPr lang="fr-CH" sz="1400" err="1">
                <a:latin typeface="Avenir Next"/>
              </a:rPr>
              <a:t>study</a:t>
            </a:r>
            <a:endParaRPr lang="fr-CH" sz="1400">
              <a:latin typeface="Avenir Next"/>
            </a:endParaRPr>
          </a:p>
          <a:p>
            <a:r>
              <a:rPr lang="fr-CH" sz="1400">
                <a:effectLst/>
                <a:latin typeface="Avenir Next"/>
              </a:rPr>
              <a:t>Lee, </a:t>
            </a:r>
            <a:r>
              <a:rPr lang="fr-CH" sz="1400" err="1">
                <a:effectLst/>
                <a:latin typeface="Avenir Next"/>
              </a:rPr>
              <a:t>Jangho</a:t>
            </a:r>
            <a:r>
              <a:rPr lang="fr-CH" sz="1400">
                <a:effectLst/>
                <a:latin typeface="Avenir Next"/>
              </a:rPr>
              <a:t>, and Andrew E. </a:t>
            </a:r>
            <a:r>
              <a:rPr lang="fr-CH" sz="1400" err="1">
                <a:effectLst/>
                <a:latin typeface="Avenir Next"/>
              </a:rPr>
              <a:t>Dessler</a:t>
            </a:r>
            <a:r>
              <a:rPr lang="fr-CH" sz="1400">
                <a:effectLst/>
                <a:latin typeface="Avenir Next"/>
              </a:rPr>
              <a:t>. ‘Future </a:t>
            </a:r>
            <a:r>
              <a:rPr lang="fr-CH" sz="1400" err="1">
                <a:effectLst/>
                <a:latin typeface="Avenir Next"/>
              </a:rPr>
              <a:t>Temperature‐Related</a:t>
            </a:r>
            <a:r>
              <a:rPr lang="fr-CH" sz="1400">
                <a:effectLst/>
                <a:latin typeface="Avenir Next"/>
              </a:rPr>
              <a:t> </a:t>
            </a:r>
            <a:r>
              <a:rPr lang="fr-CH" sz="1400" err="1">
                <a:effectLst/>
                <a:latin typeface="Avenir Next"/>
              </a:rPr>
              <a:t>Deaths</a:t>
            </a:r>
            <a:r>
              <a:rPr lang="fr-CH" sz="1400">
                <a:effectLst/>
                <a:latin typeface="Avenir Next"/>
              </a:rPr>
              <a:t> in the U.S.: The Impact of </a:t>
            </a:r>
            <a:r>
              <a:rPr lang="fr-CH" sz="1400" err="1">
                <a:effectLst/>
                <a:latin typeface="Avenir Next"/>
              </a:rPr>
              <a:t>Climate</a:t>
            </a:r>
            <a:r>
              <a:rPr lang="fr-CH" sz="1400">
                <a:effectLst/>
                <a:latin typeface="Avenir Next"/>
              </a:rPr>
              <a:t> Change, </a:t>
            </a:r>
            <a:r>
              <a:rPr lang="fr-CH" sz="1400" err="1">
                <a:effectLst/>
                <a:latin typeface="Avenir Next"/>
              </a:rPr>
              <a:t>Demographics</a:t>
            </a:r>
            <a:r>
              <a:rPr lang="fr-CH" sz="1400">
                <a:effectLst/>
                <a:latin typeface="Avenir Next"/>
              </a:rPr>
              <a:t>, and Adaptation’. </a:t>
            </a:r>
            <a:r>
              <a:rPr lang="fr-CH" sz="1400" i="1" err="1">
                <a:effectLst/>
                <a:latin typeface="Avenir Next"/>
              </a:rPr>
              <a:t>GeoHealth</a:t>
            </a:r>
            <a:r>
              <a:rPr lang="fr-CH" sz="1400">
                <a:effectLst/>
                <a:latin typeface="Avenir Next"/>
              </a:rPr>
              <a:t> 7, no. 8 (August 2023): e2023GH000799. </a:t>
            </a:r>
            <a:r>
              <a:rPr lang="fr-CH" sz="1400">
                <a:effectLst/>
                <a:latin typeface="Avenir Next"/>
                <a:hlinkClick r:id="rId2"/>
              </a:rPr>
              <a:t>https://doi.org/10.1029/2023GH000799</a:t>
            </a:r>
            <a:r>
              <a:rPr lang="fr-CH" sz="1400">
                <a:effectLst/>
                <a:latin typeface="Avenir Next"/>
              </a:rPr>
              <a:t>.</a:t>
            </a:r>
          </a:p>
          <a:p>
            <a:r>
              <a:rPr lang="fr-CH" sz="1400" err="1">
                <a:effectLst/>
                <a:latin typeface="Avenir Next"/>
              </a:rPr>
              <a:t>Masselot</a:t>
            </a:r>
            <a:r>
              <a:rPr lang="fr-CH" sz="1400">
                <a:effectLst/>
                <a:latin typeface="Avenir Next"/>
              </a:rPr>
              <a:t>, Pierre, Malcolm Mistry, Jacopo </a:t>
            </a:r>
            <a:r>
              <a:rPr lang="fr-CH" sz="1400" err="1">
                <a:effectLst/>
                <a:latin typeface="Avenir Next"/>
              </a:rPr>
              <a:t>Vanoli</a:t>
            </a:r>
            <a:r>
              <a:rPr lang="fr-CH" sz="1400">
                <a:effectLst/>
                <a:latin typeface="Avenir Next"/>
              </a:rPr>
              <a:t>, Rochelle Schneider, Tamara </a:t>
            </a:r>
            <a:r>
              <a:rPr lang="fr-CH" sz="1400" err="1">
                <a:effectLst/>
                <a:latin typeface="Avenir Next"/>
              </a:rPr>
              <a:t>Iungman</a:t>
            </a:r>
            <a:r>
              <a:rPr lang="fr-CH" sz="1400">
                <a:effectLst/>
                <a:latin typeface="Avenir Next"/>
              </a:rPr>
              <a:t>, David Garcia-Leon, Juan-Carlos </a:t>
            </a:r>
            <a:r>
              <a:rPr lang="fr-CH" sz="1400" err="1">
                <a:effectLst/>
                <a:latin typeface="Avenir Next"/>
              </a:rPr>
              <a:t>Ciscar</a:t>
            </a:r>
            <a:r>
              <a:rPr lang="fr-CH" sz="1400">
                <a:effectLst/>
                <a:latin typeface="Avenir Next"/>
              </a:rPr>
              <a:t>, et al. ‘Excess </a:t>
            </a:r>
            <a:r>
              <a:rPr lang="fr-CH" sz="1400" err="1">
                <a:effectLst/>
                <a:latin typeface="Avenir Next"/>
              </a:rPr>
              <a:t>Mortality</a:t>
            </a:r>
            <a:r>
              <a:rPr lang="fr-CH" sz="1400">
                <a:effectLst/>
                <a:latin typeface="Avenir Next"/>
              </a:rPr>
              <a:t> </a:t>
            </a:r>
            <a:r>
              <a:rPr lang="fr-CH" sz="1400" err="1">
                <a:effectLst/>
                <a:latin typeface="Avenir Next"/>
              </a:rPr>
              <a:t>Attributed</a:t>
            </a:r>
            <a:r>
              <a:rPr lang="fr-CH" sz="1400">
                <a:effectLst/>
                <a:latin typeface="Avenir Next"/>
              </a:rPr>
              <a:t> to Heat and Cold: A </a:t>
            </a:r>
            <a:r>
              <a:rPr lang="fr-CH" sz="1400" err="1">
                <a:effectLst/>
                <a:latin typeface="Avenir Next"/>
              </a:rPr>
              <a:t>Health</a:t>
            </a:r>
            <a:r>
              <a:rPr lang="fr-CH" sz="1400">
                <a:effectLst/>
                <a:latin typeface="Avenir Next"/>
              </a:rPr>
              <a:t> Impact </a:t>
            </a:r>
            <a:r>
              <a:rPr lang="fr-CH" sz="1400" err="1">
                <a:effectLst/>
                <a:latin typeface="Avenir Next"/>
              </a:rPr>
              <a:t>Assessment</a:t>
            </a:r>
            <a:r>
              <a:rPr lang="fr-CH" sz="1400">
                <a:effectLst/>
                <a:latin typeface="Avenir Next"/>
              </a:rPr>
              <a:t> </a:t>
            </a:r>
            <a:r>
              <a:rPr lang="fr-CH" sz="1400" err="1">
                <a:effectLst/>
                <a:latin typeface="Avenir Next"/>
              </a:rPr>
              <a:t>Study</a:t>
            </a:r>
            <a:r>
              <a:rPr lang="fr-CH" sz="1400">
                <a:effectLst/>
                <a:latin typeface="Avenir Next"/>
              </a:rPr>
              <a:t> in 854 Cities in Europe’. </a:t>
            </a:r>
            <a:r>
              <a:rPr lang="fr-CH" sz="1400" i="1">
                <a:effectLst/>
                <a:latin typeface="Avenir Next"/>
              </a:rPr>
              <a:t>The Lancet </a:t>
            </a:r>
            <a:r>
              <a:rPr lang="fr-CH" sz="1400" i="1" err="1">
                <a:effectLst/>
                <a:latin typeface="Avenir Next"/>
              </a:rPr>
              <a:t>Planetary</a:t>
            </a:r>
            <a:r>
              <a:rPr lang="fr-CH" sz="1400" i="1">
                <a:effectLst/>
                <a:latin typeface="Avenir Next"/>
              </a:rPr>
              <a:t> </a:t>
            </a:r>
            <a:r>
              <a:rPr lang="fr-CH" sz="1400" i="1" err="1">
                <a:effectLst/>
                <a:latin typeface="Avenir Next"/>
              </a:rPr>
              <a:t>Health</a:t>
            </a:r>
            <a:r>
              <a:rPr lang="fr-CH" sz="1400">
                <a:effectLst/>
                <a:latin typeface="Avenir Next"/>
              </a:rPr>
              <a:t> 7, no. 4 (April 2023): e271–81. </a:t>
            </a:r>
            <a:r>
              <a:rPr lang="fr-CH" sz="1400">
                <a:effectLst/>
                <a:latin typeface="Avenir Next"/>
                <a:hlinkClick r:id="rId3"/>
              </a:rPr>
              <a:t>https://doi.org/10.1016/S2542-5196(23)00023-2</a:t>
            </a:r>
            <a:r>
              <a:rPr lang="fr-CH" sz="1400">
                <a:effectLst/>
                <a:latin typeface="Avenir Next"/>
              </a:rPr>
              <a:t>.</a:t>
            </a:r>
          </a:p>
          <a:p>
            <a:r>
              <a:rPr lang="fr-CH" sz="1400" err="1">
                <a:effectLst/>
                <a:latin typeface="Avenir Next"/>
              </a:rPr>
              <a:t>Jessel</a:t>
            </a:r>
            <a:r>
              <a:rPr lang="fr-CH" sz="1400">
                <a:effectLst/>
                <a:latin typeface="Avenir Next"/>
              </a:rPr>
              <a:t>, Sonal, Samantha Sawyer, and Diana Hernández. ‘Energy, </a:t>
            </a:r>
            <a:r>
              <a:rPr lang="fr-CH" sz="1400" err="1">
                <a:effectLst/>
                <a:latin typeface="Avenir Next"/>
              </a:rPr>
              <a:t>Poverty</a:t>
            </a:r>
            <a:r>
              <a:rPr lang="fr-CH" sz="1400">
                <a:effectLst/>
                <a:latin typeface="Avenir Next"/>
              </a:rPr>
              <a:t>, and </a:t>
            </a:r>
            <a:r>
              <a:rPr lang="fr-CH" sz="1400" err="1">
                <a:effectLst/>
                <a:latin typeface="Avenir Next"/>
              </a:rPr>
              <a:t>Health</a:t>
            </a:r>
            <a:r>
              <a:rPr lang="fr-CH" sz="1400">
                <a:effectLst/>
                <a:latin typeface="Avenir Next"/>
              </a:rPr>
              <a:t> in </a:t>
            </a:r>
            <a:r>
              <a:rPr lang="fr-CH" sz="1400" err="1">
                <a:effectLst/>
                <a:latin typeface="Avenir Next"/>
              </a:rPr>
              <a:t>Climate</a:t>
            </a:r>
            <a:r>
              <a:rPr lang="fr-CH" sz="1400">
                <a:effectLst/>
                <a:latin typeface="Avenir Next"/>
              </a:rPr>
              <a:t> Change: A </a:t>
            </a:r>
            <a:r>
              <a:rPr lang="fr-CH" sz="1400" err="1">
                <a:effectLst/>
                <a:latin typeface="Avenir Next"/>
              </a:rPr>
              <a:t>Comprehensive</a:t>
            </a:r>
            <a:r>
              <a:rPr lang="fr-CH" sz="1400">
                <a:effectLst/>
                <a:latin typeface="Avenir Next"/>
              </a:rPr>
              <a:t> </a:t>
            </a:r>
            <a:r>
              <a:rPr lang="fr-CH" sz="1400" err="1">
                <a:effectLst/>
                <a:latin typeface="Avenir Next"/>
              </a:rPr>
              <a:t>Review</a:t>
            </a:r>
            <a:r>
              <a:rPr lang="fr-CH" sz="1400">
                <a:effectLst/>
                <a:latin typeface="Avenir Next"/>
              </a:rPr>
              <a:t> of an </a:t>
            </a:r>
            <a:r>
              <a:rPr lang="fr-CH" sz="1400" err="1">
                <a:effectLst/>
                <a:latin typeface="Avenir Next"/>
              </a:rPr>
              <a:t>Emerging</a:t>
            </a:r>
            <a:r>
              <a:rPr lang="fr-CH" sz="1400">
                <a:effectLst/>
                <a:latin typeface="Avenir Next"/>
              </a:rPr>
              <a:t> </a:t>
            </a:r>
            <a:r>
              <a:rPr lang="fr-CH" sz="1400" err="1">
                <a:effectLst/>
                <a:latin typeface="Avenir Next"/>
              </a:rPr>
              <a:t>Literature</a:t>
            </a:r>
            <a:r>
              <a:rPr lang="fr-CH" sz="1400">
                <a:effectLst/>
                <a:latin typeface="Avenir Next"/>
              </a:rPr>
              <a:t>’. </a:t>
            </a:r>
            <a:r>
              <a:rPr lang="fr-CH" sz="1400" i="1" err="1">
                <a:effectLst/>
                <a:latin typeface="Avenir Next"/>
              </a:rPr>
              <a:t>Frontiers</a:t>
            </a:r>
            <a:r>
              <a:rPr lang="fr-CH" sz="1400" i="1">
                <a:effectLst/>
                <a:latin typeface="Avenir Next"/>
              </a:rPr>
              <a:t> in Public </a:t>
            </a:r>
            <a:r>
              <a:rPr lang="fr-CH" sz="1400" i="1" err="1">
                <a:effectLst/>
                <a:latin typeface="Avenir Next"/>
              </a:rPr>
              <a:t>Health</a:t>
            </a:r>
            <a:r>
              <a:rPr lang="fr-CH" sz="1400">
                <a:effectLst/>
                <a:latin typeface="Avenir Next"/>
              </a:rPr>
              <a:t> 7 (12 </a:t>
            </a:r>
            <a:r>
              <a:rPr lang="fr-CH" sz="1400" err="1">
                <a:effectLst/>
                <a:latin typeface="Avenir Next"/>
              </a:rPr>
              <a:t>December</a:t>
            </a:r>
            <a:r>
              <a:rPr lang="fr-CH" sz="1400">
                <a:effectLst/>
                <a:latin typeface="Avenir Next"/>
              </a:rPr>
              <a:t> 2019): 357. </a:t>
            </a:r>
            <a:r>
              <a:rPr lang="fr-CH" sz="1400">
                <a:effectLst/>
                <a:latin typeface="Avenir Next"/>
                <a:hlinkClick r:id="rId4"/>
              </a:rPr>
              <a:t>https://doi.org/10.3389/fpubh.2019.00357</a:t>
            </a:r>
            <a:r>
              <a:rPr lang="fr-CH" sz="1400">
                <a:effectLst/>
                <a:latin typeface="Avenir Next"/>
              </a:rPr>
              <a:t>.</a:t>
            </a:r>
          </a:p>
          <a:p>
            <a:r>
              <a:rPr lang="fr-CH" sz="1300">
                <a:latin typeface="Avenir Next"/>
                <a:ea typeface="+mn-lt"/>
                <a:cs typeface="+mn-lt"/>
              </a:rPr>
              <a:t>United Nations Framework Convention on </a:t>
            </a:r>
            <a:r>
              <a:rPr lang="fr-CH" sz="1300" err="1">
                <a:latin typeface="Avenir Next"/>
                <a:ea typeface="+mn-lt"/>
                <a:cs typeface="+mn-lt"/>
              </a:rPr>
              <a:t>Climate</a:t>
            </a:r>
            <a:r>
              <a:rPr lang="fr-CH" sz="1300">
                <a:latin typeface="Avenir Next"/>
                <a:ea typeface="+mn-lt"/>
                <a:cs typeface="+mn-lt"/>
              </a:rPr>
              <a:t> Change (UNFCCC). (2015). </a:t>
            </a:r>
            <a:r>
              <a:rPr lang="fr-CH" sz="1300" i="1">
                <a:latin typeface="Avenir Next"/>
                <a:ea typeface="+mn-lt"/>
                <a:cs typeface="+mn-lt"/>
              </a:rPr>
              <a:t>The Paris Agreement.</a:t>
            </a:r>
            <a:r>
              <a:rPr lang="fr-CH" sz="1300">
                <a:latin typeface="Avenir Next"/>
                <a:ea typeface="+mn-lt"/>
                <a:cs typeface="+mn-lt"/>
              </a:rPr>
              <a:t> </a:t>
            </a:r>
            <a:r>
              <a:rPr lang="fr-CH" sz="1300" err="1">
                <a:latin typeface="Avenir Next"/>
                <a:ea typeface="+mn-lt"/>
                <a:cs typeface="+mn-lt"/>
              </a:rPr>
              <a:t>Retrieved</a:t>
            </a:r>
            <a:r>
              <a:rPr lang="fr-CH" sz="1300">
                <a:latin typeface="Avenir Next"/>
                <a:ea typeface="+mn-lt"/>
                <a:cs typeface="+mn-lt"/>
              </a:rPr>
              <a:t> </a:t>
            </a:r>
            <a:r>
              <a:rPr lang="fr-CH" sz="1300" err="1">
                <a:latin typeface="Avenir Next"/>
                <a:ea typeface="+mn-lt"/>
                <a:cs typeface="+mn-lt"/>
              </a:rPr>
              <a:t>from</a:t>
            </a:r>
            <a:r>
              <a:rPr lang="fr-CH" sz="1300">
                <a:latin typeface="Avenir Next"/>
                <a:ea typeface="+mn-lt"/>
                <a:cs typeface="+mn-lt"/>
              </a:rPr>
              <a:t> </a:t>
            </a:r>
            <a:r>
              <a:rPr lang="fr-CH" sz="1300">
                <a:latin typeface="Avenir Next"/>
                <a:ea typeface="+mn-lt"/>
                <a:cs typeface="+mn-lt"/>
                <a:hlinkClick r:id="rId5"/>
              </a:rPr>
              <a:t>https://unfccc.int</a:t>
            </a:r>
            <a:endParaRPr lang="fr-CH" sz="1300">
              <a:latin typeface="Avenir Next"/>
            </a:endParaRPr>
          </a:p>
          <a:p>
            <a:r>
              <a:rPr lang="fr-CH" sz="1300">
                <a:latin typeface="Avenir Next"/>
                <a:ea typeface="+mn-lt"/>
                <a:cs typeface="+mn-lt"/>
              </a:rPr>
              <a:t>World </a:t>
            </a:r>
            <a:r>
              <a:rPr lang="fr-CH" sz="1300" err="1">
                <a:latin typeface="Avenir Next"/>
                <a:ea typeface="+mn-lt"/>
                <a:cs typeface="+mn-lt"/>
              </a:rPr>
              <a:t>Health</a:t>
            </a:r>
            <a:r>
              <a:rPr lang="fr-CH" sz="1300">
                <a:latin typeface="Avenir Next"/>
                <a:ea typeface="+mn-lt"/>
                <a:cs typeface="+mn-lt"/>
              </a:rPr>
              <a:t> </a:t>
            </a:r>
            <a:r>
              <a:rPr lang="fr-CH" sz="1300" err="1">
                <a:latin typeface="Avenir Next"/>
                <a:ea typeface="+mn-lt"/>
                <a:cs typeface="+mn-lt"/>
              </a:rPr>
              <a:t>Organization</a:t>
            </a:r>
            <a:r>
              <a:rPr lang="fr-CH" sz="1300">
                <a:latin typeface="Avenir Next"/>
                <a:ea typeface="+mn-lt"/>
                <a:cs typeface="+mn-lt"/>
              </a:rPr>
              <a:t> (WHO). (2021). </a:t>
            </a:r>
            <a:r>
              <a:rPr lang="fr-CH" sz="1300" i="1">
                <a:latin typeface="Avenir Next"/>
                <a:ea typeface="+mn-lt"/>
                <a:cs typeface="+mn-lt"/>
              </a:rPr>
              <a:t>Cold </a:t>
            </a:r>
            <a:r>
              <a:rPr lang="fr-CH" sz="1300" i="1" err="1">
                <a:latin typeface="Avenir Next"/>
                <a:ea typeface="+mn-lt"/>
                <a:cs typeface="+mn-lt"/>
              </a:rPr>
              <a:t>wave</a:t>
            </a:r>
            <a:r>
              <a:rPr lang="fr-CH" sz="1300" i="1">
                <a:latin typeface="Avenir Next"/>
                <a:ea typeface="+mn-lt"/>
                <a:cs typeface="+mn-lt"/>
              </a:rPr>
              <a:t> </a:t>
            </a:r>
            <a:r>
              <a:rPr lang="fr-CH" sz="1300" i="1" err="1">
                <a:latin typeface="Avenir Next"/>
                <a:ea typeface="+mn-lt"/>
                <a:cs typeface="+mn-lt"/>
              </a:rPr>
              <a:t>preparedness</a:t>
            </a:r>
            <a:r>
              <a:rPr lang="fr-CH" sz="1300" i="1">
                <a:latin typeface="Avenir Next"/>
                <a:ea typeface="+mn-lt"/>
                <a:cs typeface="+mn-lt"/>
              </a:rPr>
              <a:t> guidelines: Checklists for </a:t>
            </a:r>
            <a:r>
              <a:rPr lang="fr-CH" sz="1300" i="1" err="1">
                <a:latin typeface="Avenir Next"/>
                <a:ea typeface="+mn-lt"/>
                <a:cs typeface="+mn-lt"/>
              </a:rPr>
              <a:t>healthcare</a:t>
            </a:r>
            <a:r>
              <a:rPr lang="fr-CH" sz="1300" i="1">
                <a:latin typeface="Avenir Next"/>
                <a:ea typeface="+mn-lt"/>
                <a:cs typeface="+mn-lt"/>
              </a:rPr>
              <a:t> </a:t>
            </a:r>
            <a:r>
              <a:rPr lang="fr-CH" sz="1300" i="1" err="1">
                <a:latin typeface="Avenir Next"/>
                <a:ea typeface="+mn-lt"/>
                <a:cs typeface="+mn-lt"/>
              </a:rPr>
              <a:t>facilities</a:t>
            </a:r>
            <a:r>
              <a:rPr lang="fr-CH" sz="1300" i="1">
                <a:latin typeface="Avenir Next"/>
                <a:ea typeface="+mn-lt"/>
                <a:cs typeface="+mn-lt"/>
              </a:rPr>
              <a:t>.</a:t>
            </a:r>
            <a:r>
              <a:rPr lang="fr-CH" sz="1300">
                <a:latin typeface="Avenir Next"/>
                <a:ea typeface="+mn-lt"/>
                <a:cs typeface="+mn-lt"/>
              </a:rPr>
              <a:t> </a:t>
            </a:r>
            <a:r>
              <a:rPr lang="fr-CH" sz="1300" err="1">
                <a:latin typeface="Avenir Next"/>
                <a:ea typeface="+mn-lt"/>
                <a:cs typeface="+mn-lt"/>
              </a:rPr>
              <a:t>Retrieved</a:t>
            </a:r>
            <a:r>
              <a:rPr lang="fr-CH" sz="1300">
                <a:latin typeface="Avenir Next"/>
                <a:ea typeface="+mn-lt"/>
                <a:cs typeface="+mn-lt"/>
              </a:rPr>
              <a:t> </a:t>
            </a:r>
            <a:r>
              <a:rPr lang="fr-CH" sz="1300" err="1">
                <a:latin typeface="Avenir Next"/>
                <a:ea typeface="+mn-lt"/>
                <a:cs typeface="+mn-lt"/>
              </a:rPr>
              <a:t>from</a:t>
            </a:r>
            <a:r>
              <a:rPr lang="fr-CH" sz="1300">
                <a:latin typeface="Avenir Next"/>
                <a:ea typeface="+mn-lt"/>
                <a:cs typeface="+mn-lt"/>
              </a:rPr>
              <a:t> </a:t>
            </a:r>
            <a:r>
              <a:rPr lang="fr-CH" sz="1300">
                <a:latin typeface="Avenir Next"/>
                <a:ea typeface="+mn-lt"/>
                <a:cs typeface="+mn-lt"/>
                <a:hlinkClick r:id="rId6"/>
              </a:rPr>
              <a:t>https://cdn.who.int</a:t>
            </a:r>
            <a:endParaRPr lang="fr-CH" sz="1300">
              <a:latin typeface="Avenir Next"/>
            </a:endParaRPr>
          </a:p>
          <a:p>
            <a:r>
              <a:rPr lang="fr-CH" sz="1300" err="1">
                <a:latin typeface="Avenir Next"/>
                <a:ea typeface="+mn-lt"/>
                <a:cs typeface="+mn-lt"/>
              </a:rPr>
              <a:t>European</a:t>
            </a:r>
            <a:r>
              <a:rPr lang="fr-CH" sz="1300">
                <a:latin typeface="Avenir Next"/>
                <a:ea typeface="+mn-lt"/>
                <a:cs typeface="+mn-lt"/>
              </a:rPr>
              <a:t> Commission. (2021). </a:t>
            </a:r>
            <a:r>
              <a:rPr lang="fr-CH" sz="1300" i="1">
                <a:latin typeface="Avenir Next"/>
                <a:ea typeface="+mn-lt"/>
                <a:cs typeface="+mn-lt"/>
              </a:rPr>
              <a:t>EU </a:t>
            </a:r>
            <a:r>
              <a:rPr lang="fr-CH" sz="1300" i="1" err="1">
                <a:latin typeface="Avenir Next"/>
                <a:ea typeface="+mn-lt"/>
                <a:cs typeface="+mn-lt"/>
              </a:rPr>
              <a:t>strategy</a:t>
            </a:r>
            <a:r>
              <a:rPr lang="fr-CH" sz="1300" i="1">
                <a:latin typeface="Avenir Next"/>
                <a:ea typeface="+mn-lt"/>
                <a:cs typeface="+mn-lt"/>
              </a:rPr>
              <a:t> on adaptation to </a:t>
            </a:r>
            <a:r>
              <a:rPr lang="fr-CH" sz="1300" i="1" err="1">
                <a:latin typeface="Avenir Next"/>
                <a:ea typeface="+mn-lt"/>
                <a:cs typeface="+mn-lt"/>
              </a:rPr>
              <a:t>climate</a:t>
            </a:r>
            <a:r>
              <a:rPr lang="fr-CH" sz="1300" i="1">
                <a:latin typeface="Avenir Next"/>
                <a:ea typeface="+mn-lt"/>
                <a:cs typeface="+mn-lt"/>
              </a:rPr>
              <a:t> change.</a:t>
            </a:r>
            <a:r>
              <a:rPr lang="fr-CH" sz="1300">
                <a:latin typeface="Avenir Next"/>
                <a:ea typeface="+mn-lt"/>
                <a:cs typeface="+mn-lt"/>
              </a:rPr>
              <a:t> </a:t>
            </a:r>
            <a:r>
              <a:rPr lang="fr-CH" sz="1300" err="1">
                <a:latin typeface="Avenir Next"/>
                <a:ea typeface="+mn-lt"/>
                <a:cs typeface="+mn-lt"/>
              </a:rPr>
              <a:t>Retrieved</a:t>
            </a:r>
            <a:r>
              <a:rPr lang="fr-CH" sz="1300">
                <a:latin typeface="Avenir Next"/>
                <a:ea typeface="+mn-lt"/>
                <a:cs typeface="+mn-lt"/>
              </a:rPr>
              <a:t> </a:t>
            </a:r>
            <a:r>
              <a:rPr lang="fr-CH" sz="1300" err="1">
                <a:latin typeface="Avenir Next"/>
                <a:ea typeface="+mn-lt"/>
                <a:cs typeface="+mn-lt"/>
              </a:rPr>
              <a:t>from</a:t>
            </a:r>
            <a:r>
              <a:rPr lang="fr-CH" sz="1300">
                <a:latin typeface="Avenir Next"/>
                <a:ea typeface="+mn-lt"/>
                <a:cs typeface="+mn-lt"/>
              </a:rPr>
              <a:t> </a:t>
            </a:r>
            <a:r>
              <a:rPr lang="fr-CH" sz="1300">
                <a:latin typeface="Avenir Next"/>
                <a:ea typeface="+mn-lt"/>
                <a:cs typeface="+mn-lt"/>
                <a:hlinkClick r:id="rId7"/>
              </a:rPr>
              <a:t>https://ec.europa.eu</a:t>
            </a:r>
            <a:endParaRPr lang="fr-CH" sz="1300">
              <a:latin typeface="Avenir Next"/>
              <a:ea typeface="Calibri"/>
              <a:cs typeface="Calibri"/>
            </a:endParaRPr>
          </a:p>
          <a:p>
            <a:r>
              <a:rPr lang="fr-CH" sz="1300">
                <a:solidFill>
                  <a:srgbClr val="0E0E0E"/>
                </a:solidFill>
                <a:latin typeface="Avenir Next"/>
                <a:ea typeface="+mn-lt"/>
                <a:cs typeface="+mn-lt"/>
              </a:rPr>
              <a:t>National </a:t>
            </a:r>
            <a:r>
              <a:rPr lang="fr-CH" sz="1300" err="1">
                <a:solidFill>
                  <a:srgbClr val="0E0E0E"/>
                </a:solidFill>
                <a:latin typeface="Avenir Next"/>
                <a:ea typeface="+mn-lt"/>
                <a:cs typeface="+mn-lt"/>
              </a:rPr>
              <a:t>Disaster</a:t>
            </a:r>
            <a:r>
              <a:rPr lang="fr-CH" sz="1300">
                <a:solidFill>
                  <a:srgbClr val="0E0E0E"/>
                </a:solidFill>
                <a:latin typeface="Avenir Next"/>
                <a:ea typeface="+mn-lt"/>
                <a:cs typeface="+mn-lt"/>
              </a:rPr>
              <a:t> Management </a:t>
            </a:r>
            <a:r>
              <a:rPr lang="fr-CH" sz="1300" err="1">
                <a:solidFill>
                  <a:srgbClr val="0E0E0E"/>
                </a:solidFill>
                <a:latin typeface="Avenir Next"/>
                <a:ea typeface="+mn-lt"/>
                <a:cs typeface="+mn-lt"/>
              </a:rPr>
              <a:t>Authority</a:t>
            </a:r>
            <a:r>
              <a:rPr lang="fr-CH" sz="1300">
                <a:solidFill>
                  <a:srgbClr val="0E0E0E"/>
                </a:solidFill>
                <a:latin typeface="Avenir Next"/>
                <a:ea typeface="+mn-lt"/>
                <a:cs typeface="+mn-lt"/>
              </a:rPr>
              <a:t> (NDMA). (2021). </a:t>
            </a:r>
            <a:r>
              <a:rPr lang="fr-CH" sz="1300" i="1">
                <a:solidFill>
                  <a:srgbClr val="0E0E0E"/>
                </a:solidFill>
                <a:latin typeface="Avenir Next"/>
                <a:ea typeface="+mn-lt"/>
                <a:cs typeface="+mn-lt"/>
              </a:rPr>
              <a:t>National Guidelines for </a:t>
            </a:r>
            <a:r>
              <a:rPr lang="fr-CH" sz="1300" i="1" err="1">
                <a:solidFill>
                  <a:srgbClr val="0E0E0E"/>
                </a:solidFill>
                <a:latin typeface="Avenir Next"/>
                <a:ea typeface="+mn-lt"/>
                <a:cs typeface="+mn-lt"/>
              </a:rPr>
              <a:t>Preparation</a:t>
            </a:r>
            <a:r>
              <a:rPr lang="fr-CH" sz="1300" i="1">
                <a:solidFill>
                  <a:srgbClr val="0E0E0E"/>
                </a:solidFill>
                <a:latin typeface="Avenir Next"/>
                <a:ea typeface="+mn-lt"/>
                <a:cs typeface="+mn-lt"/>
              </a:rPr>
              <a:t> of Action Plan – Prevention and Management of Cold </a:t>
            </a:r>
            <a:r>
              <a:rPr lang="fr-CH" sz="1300" i="1" err="1">
                <a:solidFill>
                  <a:srgbClr val="0E0E0E"/>
                </a:solidFill>
                <a:latin typeface="Avenir Next"/>
                <a:ea typeface="+mn-lt"/>
                <a:cs typeface="+mn-lt"/>
              </a:rPr>
              <a:t>Wave</a:t>
            </a:r>
            <a:r>
              <a:rPr lang="fr-CH" sz="1300" i="1">
                <a:solidFill>
                  <a:srgbClr val="0E0E0E"/>
                </a:solidFill>
                <a:latin typeface="Avenir Next"/>
                <a:ea typeface="+mn-lt"/>
                <a:cs typeface="+mn-lt"/>
              </a:rPr>
              <a:t> and Frost.</a:t>
            </a:r>
            <a:r>
              <a:rPr lang="fr-CH" sz="1300">
                <a:solidFill>
                  <a:srgbClr val="0E0E0E"/>
                </a:solidFill>
                <a:latin typeface="Avenir Next"/>
                <a:ea typeface="+mn-lt"/>
                <a:cs typeface="+mn-lt"/>
              </a:rPr>
              <a:t> </a:t>
            </a:r>
            <a:r>
              <a:rPr lang="fr-CH" sz="1300" err="1">
                <a:solidFill>
                  <a:srgbClr val="0E0E0E"/>
                </a:solidFill>
                <a:latin typeface="Avenir Next"/>
                <a:ea typeface="+mn-lt"/>
                <a:cs typeface="+mn-lt"/>
              </a:rPr>
              <a:t>Retrieved</a:t>
            </a:r>
            <a:r>
              <a:rPr lang="fr-CH" sz="1300">
                <a:solidFill>
                  <a:srgbClr val="0E0E0E"/>
                </a:solidFill>
                <a:latin typeface="Avenir Next"/>
                <a:ea typeface="+mn-lt"/>
                <a:cs typeface="+mn-lt"/>
              </a:rPr>
              <a:t> </a:t>
            </a:r>
            <a:r>
              <a:rPr lang="fr-CH" sz="1300" err="1">
                <a:solidFill>
                  <a:srgbClr val="0E0E0E"/>
                </a:solidFill>
                <a:latin typeface="Avenir Next"/>
                <a:ea typeface="+mn-lt"/>
                <a:cs typeface="+mn-lt"/>
              </a:rPr>
              <a:t>from</a:t>
            </a:r>
            <a:r>
              <a:rPr lang="fr-CH" sz="1300">
                <a:solidFill>
                  <a:srgbClr val="0E0E0E"/>
                </a:solidFill>
                <a:latin typeface="Avenir Next"/>
                <a:ea typeface="+mn-lt"/>
                <a:cs typeface="+mn-lt"/>
              </a:rPr>
              <a:t> </a:t>
            </a:r>
            <a:r>
              <a:rPr lang="fr-CH" sz="1300">
                <a:solidFill>
                  <a:srgbClr val="0E0E0E"/>
                </a:solidFill>
                <a:latin typeface="Avenir Next"/>
                <a:ea typeface="+mn-lt"/>
                <a:cs typeface="+mn-lt"/>
                <a:hlinkClick r:id="rId8"/>
              </a:rPr>
              <a:t>https://ndma.gov.in/Governance/Guidelines</a:t>
            </a:r>
            <a:endParaRPr lang="fr-CH" sz="1300">
              <a:latin typeface="Avenir Next"/>
              <a:ea typeface="Calibri"/>
              <a:cs typeface="Calibri"/>
            </a:endParaRPr>
          </a:p>
          <a:p>
            <a:pPr marL="0" indent="0">
              <a:buNone/>
            </a:pPr>
            <a:endParaRPr lang="fr-CH" sz="1400">
              <a:latin typeface="Avenir Next"/>
              <a:ea typeface="Calibri"/>
              <a:cs typeface="Calibri"/>
            </a:endParaRPr>
          </a:p>
          <a:p>
            <a:endParaRPr lang="fr-CH" sz="1400">
              <a:latin typeface="Avenir Next" panose="020B0503020202020204" pitchFamily="34" charset="0"/>
            </a:endParaRPr>
          </a:p>
          <a:p>
            <a:endParaRPr lang="fr-CH" sz="1400">
              <a:latin typeface="Avenir Next" panose="020B0503020202020204" pitchFamily="34" charset="0"/>
            </a:endParaRPr>
          </a:p>
          <a:p>
            <a:endParaRPr lang="en-US" sz="1400">
              <a:latin typeface="Avenir Next" panose="020B0503020202020204" pitchFamily="34" charset="0"/>
            </a:endParaRPr>
          </a:p>
        </p:txBody>
      </p:sp>
    </p:spTree>
    <p:extLst>
      <p:ext uri="{BB962C8B-B14F-4D97-AF65-F5344CB8AC3E}">
        <p14:creationId xmlns:p14="http://schemas.microsoft.com/office/powerpoint/2010/main" val="4195486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6B4A5E-23B4-143E-BD83-C480A03C2F93}"/>
              </a:ext>
            </a:extLst>
          </p:cNvPr>
          <p:cNvSpPr>
            <a:spLocks noGrp="1"/>
          </p:cNvSpPr>
          <p:nvPr>
            <p:ph idx="1"/>
          </p:nvPr>
        </p:nvSpPr>
        <p:spPr>
          <a:xfrm>
            <a:off x="838200" y="241149"/>
            <a:ext cx="10515600" cy="6383337"/>
          </a:xfrm>
        </p:spPr>
        <p:txBody>
          <a:bodyPr vert="horz" lIns="91440" tIns="45720" rIns="91440" bIns="45720" rtlCol="0" anchor="t">
            <a:normAutofit/>
          </a:bodyPr>
          <a:lstStyle/>
          <a:p>
            <a:r>
              <a:rPr lang="en-US" sz="1300">
                <a:solidFill>
                  <a:srgbClr val="0E0E0E"/>
                </a:solidFill>
                <a:latin typeface="Avenir Next"/>
                <a:ea typeface="+mn-lt"/>
                <a:cs typeface="+mn-lt"/>
              </a:rPr>
              <a:t>République et canton de Genève. (2023). </a:t>
            </a:r>
            <a:r>
              <a:rPr lang="en-US" sz="1300" i="1">
                <a:solidFill>
                  <a:srgbClr val="0E0E0E"/>
                </a:solidFill>
                <a:latin typeface="Avenir Next"/>
                <a:ea typeface="+mn-lt"/>
                <a:cs typeface="+mn-lt"/>
              </a:rPr>
              <a:t>Plan </a:t>
            </a:r>
            <a:r>
              <a:rPr lang="en-US" sz="1300" i="1" err="1">
                <a:solidFill>
                  <a:srgbClr val="0E0E0E"/>
                </a:solidFill>
                <a:latin typeface="Avenir Next"/>
                <a:ea typeface="+mn-lt"/>
                <a:cs typeface="+mn-lt"/>
              </a:rPr>
              <a:t>Climat</a:t>
            </a:r>
            <a:r>
              <a:rPr lang="en-US" sz="1300" i="1">
                <a:solidFill>
                  <a:srgbClr val="0E0E0E"/>
                </a:solidFill>
                <a:latin typeface="Avenir Next"/>
                <a:ea typeface="+mn-lt"/>
                <a:cs typeface="+mn-lt"/>
              </a:rPr>
              <a:t> Cantonal 2030: 2e </a:t>
            </a:r>
            <a:r>
              <a:rPr lang="en-US" sz="1300" i="1" err="1">
                <a:solidFill>
                  <a:srgbClr val="0E0E0E"/>
                </a:solidFill>
                <a:latin typeface="Avenir Next"/>
                <a:ea typeface="+mn-lt"/>
                <a:cs typeface="+mn-lt"/>
              </a:rPr>
              <a:t>Génération</a:t>
            </a:r>
            <a:r>
              <a:rPr lang="en-US" sz="1300" i="1">
                <a:solidFill>
                  <a:srgbClr val="0E0E0E"/>
                </a:solidFill>
                <a:latin typeface="Avenir Next"/>
                <a:ea typeface="+mn-lt"/>
                <a:cs typeface="+mn-lt"/>
              </a:rPr>
              <a:t>.</a:t>
            </a:r>
            <a:r>
              <a:rPr lang="en-US" sz="1300">
                <a:solidFill>
                  <a:srgbClr val="0E0E0E"/>
                </a:solidFill>
                <a:latin typeface="Avenir Next"/>
                <a:ea typeface="+mn-lt"/>
                <a:cs typeface="+mn-lt"/>
              </a:rPr>
              <a:t> Retrieved from </a:t>
            </a:r>
            <a:r>
              <a:rPr lang="en-US" sz="1300">
                <a:solidFill>
                  <a:srgbClr val="0E0E0E"/>
                </a:solidFill>
                <a:latin typeface="Avenir Next"/>
                <a:ea typeface="+mn-lt"/>
                <a:cs typeface="+mn-lt"/>
                <a:hlinkClick r:id="rId2"/>
              </a:rPr>
              <a:t>https://www.ge.ch/document/plan-climat-cantonal-2030-2e-generation-0</a:t>
            </a:r>
            <a:endParaRPr lang="en-US" sz="1300">
              <a:latin typeface="Avenir Next"/>
              <a:ea typeface="Calibri" panose="020F0502020204030204"/>
              <a:cs typeface="Calibri" panose="020F0502020204030204"/>
            </a:endParaRPr>
          </a:p>
          <a:p>
            <a:r>
              <a:rPr lang="en-US" sz="1300">
                <a:solidFill>
                  <a:srgbClr val="0E0E0E"/>
                </a:solidFill>
                <a:latin typeface="Avenir Next"/>
                <a:ea typeface="+mn-lt"/>
                <a:cs typeface="+mn-lt"/>
              </a:rPr>
              <a:t>Minnesota Office of the Revisor of Statutes. (2024). </a:t>
            </a:r>
            <a:r>
              <a:rPr lang="en-US" sz="1300" i="1">
                <a:solidFill>
                  <a:srgbClr val="0E0E0E"/>
                </a:solidFill>
                <a:latin typeface="Avenir Next"/>
                <a:ea typeface="+mn-lt"/>
                <a:cs typeface="+mn-lt"/>
              </a:rPr>
              <a:t>Minnesota Statutes 2024, Section 216B.096: Cold Weather Rule; Public Utility.</a:t>
            </a:r>
            <a:r>
              <a:rPr lang="en-US" sz="1300">
                <a:solidFill>
                  <a:srgbClr val="0E0E0E"/>
                </a:solidFill>
                <a:latin typeface="Avenir Next"/>
                <a:ea typeface="+mn-lt"/>
                <a:cs typeface="+mn-lt"/>
              </a:rPr>
              <a:t> Retrieved from </a:t>
            </a:r>
            <a:r>
              <a:rPr lang="en-US" sz="1300">
                <a:solidFill>
                  <a:srgbClr val="0E0E0E"/>
                </a:solidFill>
                <a:latin typeface="Avenir Next"/>
                <a:ea typeface="+mn-lt"/>
                <a:cs typeface="+mn-lt"/>
                <a:hlinkClick r:id="rId3"/>
              </a:rPr>
              <a:t>https://www.revisor.mn.gov/statutes/cite/216b.096</a:t>
            </a:r>
            <a:endParaRPr lang="en-US" sz="1300">
              <a:latin typeface="Avenir Next"/>
            </a:endParaRPr>
          </a:p>
          <a:p>
            <a:r>
              <a:rPr lang="en-US" sz="1300">
                <a:solidFill>
                  <a:srgbClr val="0E0E0E"/>
                </a:solidFill>
                <a:ea typeface="+mn-lt"/>
                <a:cs typeface="+mn-lt"/>
              </a:rPr>
              <a:t>National Disaster Management Authority (NDMA). (2021). </a:t>
            </a:r>
            <a:r>
              <a:rPr lang="en-US" sz="1300" i="1">
                <a:solidFill>
                  <a:srgbClr val="0E0E0E"/>
                </a:solidFill>
                <a:ea typeface="+mn-lt"/>
                <a:cs typeface="+mn-lt"/>
              </a:rPr>
              <a:t>National Guidelines for Preparation of Action Plan – Prevention and Management of Cold Wave and Frost.</a:t>
            </a:r>
            <a:r>
              <a:rPr lang="en-US" sz="1300">
                <a:solidFill>
                  <a:srgbClr val="0E0E0E"/>
                </a:solidFill>
                <a:ea typeface="+mn-lt"/>
                <a:cs typeface="+mn-lt"/>
              </a:rPr>
              <a:t> Retrieved from </a:t>
            </a:r>
            <a:r>
              <a:rPr lang="en-US" sz="1300">
                <a:solidFill>
                  <a:srgbClr val="0E0E0E"/>
                </a:solidFill>
                <a:ea typeface="+mn-lt"/>
                <a:cs typeface="+mn-lt"/>
                <a:hlinkClick r:id="rId4"/>
              </a:rPr>
              <a:t>https://ndma.gov.in/Governance/Guidelines</a:t>
            </a:r>
            <a:endParaRPr lang="en-US" sz="1300">
              <a:solidFill>
                <a:srgbClr val="0E0E0E"/>
              </a:solidFill>
              <a:latin typeface="Avenir Next"/>
              <a:ea typeface="Calibri"/>
              <a:cs typeface="Calibri"/>
            </a:endParaRPr>
          </a:p>
          <a:p>
            <a:r>
              <a:rPr lang="en-US" sz="1300">
                <a:solidFill>
                  <a:srgbClr val="0E0E0E"/>
                </a:solidFill>
                <a:ea typeface="+mn-lt"/>
                <a:cs typeface="+mn-lt"/>
              </a:rPr>
              <a:t> Federal Emergency Management Agency (FEMA). (2023). </a:t>
            </a:r>
            <a:r>
              <a:rPr lang="en-US" sz="1300" i="1">
                <a:solidFill>
                  <a:srgbClr val="0E0E0E"/>
                </a:solidFill>
                <a:ea typeface="+mn-lt"/>
                <a:cs typeface="+mn-lt"/>
              </a:rPr>
              <a:t>Guidance on extreme temperatures for state, local, tribal, and territorial leaders.</a:t>
            </a:r>
            <a:r>
              <a:rPr lang="en-US" sz="1300">
                <a:solidFill>
                  <a:srgbClr val="0E0E0E"/>
                </a:solidFill>
                <a:ea typeface="+mn-lt"/>
                <a:cs typeface="+mn-lt"/>
              </a:rPr>
              <a:t> Retrieved from </a:t>
            </a:r>
            <a:r>
              <a:rPr lang="en-US" sz="1300">
                <a:solidFill>
                  <a:srgbClr val="0E0E0E"/>
                </a:solidFill>
                <a:ea typeface="+mn-lt"/>
                <a:cs typeface="+mn-lt"/>
                <a:hlinkClick r:id="rId5"/>
              </a:rPr>
              <a:t>https://www.fema.gov/sites/default/files/documents/fema_guidance-extreme-temperatures-state-local-tribal-territorial-leaders.pdf</a:t>
            </a:r>
            <a:endParaRPr lang="en-US"/>
          </a:p>
          <a:p>
            <a:r>
              <a:rPr lang="en-US" sz="1300">
                <a:solidFill>
                  <a:srgbClr val="0E0E0E"/>
                </a:solidFill>
                <a:ea typeface="+mn-lt"/>
                <a:cs typeface="+mn-lt"/>
              </a:rPr>
              <a:t>République et canton de Genève. (2023). </a:t>
            </a:r>
            <a:r>
              <a:rPr lang="en-US" sz="1300" i="1">
                <a:solidFill>
                  <a:srgbClr val="0E0E0E"/>
                </a:solidFill>
                <a:ea typeface="+mn-lt"/>
                <a:cs typeface="+mn-lt"/>
              </a:rPr>
              <a:t>Plan </a:t>
            </a:r>
            <a:r>
              <a:rPr lang="en-US" sz="1300" i="1" err="1">
                <a:solidFill>
                  <a:srgbClr val="0E0E0E"/>
                </a:solidFill>
                <a:ea typeface="+mn-lt"/>
                <a:cs typeface="+mn-lt"/>
              </a:rPr>
              <a:t>Climat</a:t>
            </a:r>
            <a:r>
              <a:rPr lang="en-US" sz="1300" i="1">
                <a:solidFill>
                  <a:srgbClr val="0E0E0E"/>
                </a:solidFill>
                <a:ea typeface="+mn-lt"/>
                <a:cs typeface="+mn-lt"/>
              </a:rPr>
              <a:t> Cantonal 2030: 2e </a:t>
            </a:r>
            <a:r>
              <a:rPr lang="en-US" sz="1300" i="1" err="1">
                <a:solidFill>
                  <a:srgbClr val="0E0E0E"/>
                </a:solidFill>
                <a:ea typeface="+mn-lt"/>
                <a:cs typeface="+mn-lt"/>
              </a:rPr>
              <a:t>Génération</a:t>
            </a:r>
            <a:r>
              <a:rPr lang="en-US" sz="1300" i="1">
                <a:solidFill>
                  <a:srgbClr val="0E0E0E"/>
                </a:solidFill>
                <a:ea typeface="+mn-lt"/>
                <a:cs typeface="+mn-lt"/>
              </a:rPr>
              <a:t>.</a:t>
            </a:r>
            <a:r>
              <a:rPr lang="en-US" sz="1300">
                <a:solidFill>
                  <a:srgbClr val="0E0E0E"/>
                </a:solidFill>
                <a:ea typeface="+mn-lt"/>
                <a:cs typeface="+mn-lt"/>
              </a:rPr>
              <a:t> Retrieved from </a:t>
            </a:r>
            <a:r>
              <a:rPr lang="en-US" sz="1300">
                <a:solidFill>
                  <a:srgbClr val="0E0E0E"/>
                </a:solidFill>
                <a:ea typeface="+mn-lt"/>
                <a:cs typeface="+mn-lt"/>
                <a:hlinkClick r:id="rId2"/>
              </a:rPr>
              <a:t>https://www.ge.ch/document/plan-climat-cantonal-2030-2e-generation-0</a:t>
            </a:r>
            <a:endParaRPr lang="en-US"/>
          </a:p>
          <a:p>
            <a:r>
              <a:rPr lang="en-US" sz="1300">
                <a:solidFill>
                  <a:srgbClr val="0E0E0E"/>
                </a:solidFill>
                <a:ea typeface="+mn-lt"/>
                <a:cs typeface="+mn-lt"/>
              </a:rPr>
              <a:t>Minnesota Office of the Revisor of Statutes. (2024). </a:t>
            </a:r>
            <a:r>
              <a:rPr lang="en-US" sz="1300" i="1">
                <a:solidFill>
                  <a:srgbClr val="0E0E0E"/>
                </a:solidFill>
                <a:ea typeface="+mn-lt"/>
                <a:cs typeface="+mn-lt"/>
              </a:rPr>
              <a:t>Minnesota Statutes 2024, Section 216B.096: Cold Weather Rule; Public Utility.</a:t>
            </a:r>
            <a:r>
              <a:rPr lang="en-US" sz="1300">
                <a:solidFill>
                  <a:srgbClr val="0E0E0E"/>
                </a:solidFill>
                <a:ea typeface="+mn-lt"/>
                <a:cs typeface="+mn-lt"/>
              </a:rPr>
              <a:t> Retrieved from </a:t>
            </a:r>
            <a:r>
              <a:rPr lang="en-US" sz="1300">
                <a:solidFill>
                  <a:srgbClr val="0E0E0E"/>
                </a:solidFill>
                <a:ea typeface="+mn-lt"/>
                <a:cs typeface="+mn-lt"/>
                <a:hlinkClick r:id="rId3"/>
              </a:rPr>
              <a:t>https://www.revisor.mn.gov/statutes/cite/216b.096</a:t>
            </a:r>
            <a:endParaRPr lang="en-US"/>
          </a:p>
          <a:p>
            <a:r>
              <a:rPr lang="en-US" sz="1300">
                <a:solidFill>
                  <a:srgbClr val="0E0E0E"/>
                </a:solidFill>
                <a:latin typeface="Avenir Next"/>
                <a:ea typeface="+mn-lt"/>
                <a:cs typeface="+mn-lt"/>
              </a:rPr>
              <a:t>Occupational Safety and Health Administration (OSHA). (1970). </a:t>
            </a:r>
            <a:r>
              <a:rPr lang="en-US" sz="1300" i="1">
                <a:solidFill>
                  <a:srgbClr val="0E0E0E"/>
                </a:solidFill>
                <a:latin typeface="Avenir Next"/>
                <a:ea typeface="+mn-lt"/>
                <a:cs typeface="+mn-lt"/>
              </a:rPr>
              <a:t>Occupational Safety and Health Act of 1970 (Section 5(a)(1)).</a:t>
            </a:r>
            <a:r>
              <a:rPr lang="en-US" sz="1300">
                <a:solidFill>
                  <a:srgbClr val="0E0E0E"/>
                </a:solidFill>
                <a:latin typeface="Avenir Next"/>
                <a:ea typeface="+mn-lt"/>
                <a:cs typeface="+mn-lt"/>
              </a:rPr>
              <a:t> Retrieved from </a:t>
            </a:r>
            <a:r>
              <a:rPr lang="en-US" sz="1300">
                <a:solidFill>
                  <a:srgbClr val="0E0E0E"/>
                </a:solidFill>
                <a:latin typeface="Avenir Next"/>
                <a:ea typeface="+mn-lt"/>
                <a:cs typeface="+mn-lt"/>
                <a:hlinkClick r:id="rId6"/>
              </a:rPr>
              <a:t>https://www.osha.gov/laws-regs/oshact/completeoshact</a:t>
            </a:r>
            <a:endParaRPr lang="en-US" sz="1300">
              <a:solidFill>
                <a:srgbClr val="0E0E0E"/>
              </a:solidFill>
              <a:latin typeface="Avenir Next"/>
              <a:ea typeface="Calibri"/>
              <a:cs typeface="Calibri"/>
            </a:endParaRPr>
          </a:p>
          <a:p>
            <a:r>
              <a:rPr lang="en-US" sz="1300">
                <a:solidFill>
                  <a:srgbClr val="0E0E0E"/>
                </a:solidFill>
                <a:latin typeface="Avenir Next"/>
                <a:ea typeface="+mn-lt"/>
                <a:cs typeface="+mn-lt"/>
              </a:rPr>
              <a:t>Republic of Austria. (1967). </a:t>
            </a:r>
            <a:r>
              <a:rPr lang="en-US" sz="1300" i="1" err="1">
                <a:solidFill>
                  <a:srgbClr val="0E0E0E"/>
                </a:solidFill>
                <a:latin typeface="Avenir Next"/>
                <a:ea typeface="+mn-lt"/>
                <a:cs typeface="+mn-lt"/>
              </a:rPr>
              <a:t>Kraftfahrgesetz</a:t>
            </a:r>
            <a:r>
              <a:rPr lang="en-US" sz="1300" i="1">
                <a:solidFill>
                  <a:srgbClr val="0E0E0E"/>
                </a:solidFill>
                <a:latin typeface="Avenir Next"/>
                <a:ea typeface="+mn-lt"/>
                <a:cs typeface="+mn-lt"/>
              </a:rPr>
              <a:t> 1967 (KFG): Motor Vehicle Act.</a:t>
            </a:r>
            <a:r>
              <a:rPr lang="en-US" sz="1300">
                <a:solidFill>
                  <a:srgbClr val="0E0E0E"/>
                </a:solidFill>
                <a:latin typeface="Avenir Next"/>
                <a:ea typeface="+mn-lt"/>
                <a:cs typeface="+mn-lt"/>
              </a:rPr>
              <a:t> </a:t>
            </a:r>
            <a:r>
              <a:rPr lang="en-US" sz="1300" err="1">
                <a:solidFill>
                  <a:srgbClr val="0E0E0E"/>
                </a:solidFill>
                <a:latin typeface="Avenir Next"/>
                <a:ea typeface="+mn-lt"/>
                <a:cs typeface="+mn-lt"/>
              </a:rPr>
              <a:t>BGBl</a:t>
            </a:r>
            <a:r>
              <a:rPr lang="en-US" sz="1300">
                <a:solidFill>
                  <a:srgbClr val="0E0E0E"/>
                </a:solidFill>
                <a:latin typeface="Avenir Next"/>
                <a:ea typeface="+mn-lt"/>
                <a:cs typeface="+mn-lt"/>
              </a:rPr>
              <a:t>. Nr. 267/1967. Retrieved from </a:t>
            </a:r>
            <a:r>
              <a:rPr lang="en-US" sz="1300">
                <a:solidFill>
                  <a:srgbClr val="0E0E0E"/>
                </a:solidFill>
                <a:latin typeface="Avenir Next"/>
                <a:ea typeface="+mn-lt"/>
                <a:cs typeface="+mn-lt"/>
                <a:hlinkClick r:id="rId7"/>
              </a:rPr>
              <a:t>https://www.ris.bka.gv.at</a:t>
            </a:r>
            <a:endParaRPr lang="en-US" sz="1300">
              <a:solidFill>
                <a:srgbClr val="0E0E0E"/>
              </a:solidFill>
              <a:latin typeface="Avenir Next"/>
              <a:ea typeface="Calibri"/>
              <a:cs typeface="Calibri"/>
            </a:endParaRPr>
          </a:p>
          <a:p>
            <a:r>
              <a:rPr lang="en-US" sz="1300">
                <a:solidFill>
                  <a:srgbClr val="0E0E0E"/>
                </a:solidFill>
                <a:latin typeface="Avenir Next"/>
                <a:ea typeface="+mn-lt"/>
                <a:cs typeface="+mn-lt"/>
              </a:rPr>
              <a:t>Republic of Austria. (1967). </a:t>
            </a:r>
            <a:r>
              <a:rPr lang="en-US" sz="1300" i="1" err="1">
                <a:solidFill>
                  <a:srgbClr val="0E0E0E"/>
                </a:solidFill>
                <a:latin typeface="Avenir Next"/>
                <a:ea typeface="+mn-lt"/>
                <a:cs typeface="+mn-lt"/>
              </a:rPr>
              <a:t>Kraftfahrgesetz-Durchführungsverordnung</a:t>
            </a:r>
            <a:r>
              <a:rPr lang="en-US" sz="1300" i="1">
                <a:solidFill>
                  <a:srgbClr val="0E0E0E"/>
                </a:solidFill>
                <a:latin typeface="Avenir Next"/>
                <a:ea typeface="+mn-lt"/>
                <a:cs typeface="+mn-lt"/>
              </a:rPr>
              <a:t> 1967 (KDV): Motor Vehicle Act Implementing Regulation.</a:t>
            </a:r>
            <a:r>
              <a:rPr lang="en-US" sz="1300">
                <a:solidFill>
                  <a:srgbClr val="0E0E0E"/>
                </a:solidFill>
                <a:latin typeface="Avenir Next"/>
                <a:ea typeface="+mn-lt"/>
                <a:cs typeface="+mn-lt"/>
              </a:rPr>
              <a:t> </a:t>
            </a:r>
            <a:r>
              <a:rPr lang="en-US" sz="1300" err="1">
                <a:solidFill>
                  <a:srgbClr val="0E0E0E"/>
                </a:solidFill>
                <a:latin typeface="Avenir Next"/>
                <a:ea typeface="+mn-lt"/>
                <a:cs typeface="+mn-lt"/>
              </a:rPr>
              <a:t>BGBl</a:t>
            </a:r>
            <a:r>
              <a:rPr lang="en-US" sz="1300">
                <a:solidFill>
                  <a:srgbClr val="0E0E0E"/>
                </a:solidFill>
                <a:latin typeface="Avenir Next"/>
                <a:ea typeface="+mn-lt"/>
                <a:cs typeface="+mn-lt"/>
              </a:rPr>
              <a:t>. Nr. 399/1967. Retrieved from </a:t>
            </a:r>
            <a:r>
              <a:rPr lang="en-US" sz="1300">
                <a:solidFill>
                  <a:srgbClr val="0E0E0E"/>
                </a:solidFill>
                <a:latin typeface="Avenir Next"/>
                <a:ea typeface="+mn-lt"/>
                <a:cs typeface="+mn-lt"/>
                <a:hlinkClick r:id="rId7"/>
              </a:rPr>
              <a:t>https://www.ris.bka.gv.at</a:t>
            </a:r>
            <a:endParaRPr lang="en-US">
              <a:latin typeface="Avenir Next"/>
            </a:endParaRPr>
          </a:p>
          <a:p>
            <a:r>
              <a:rPr lang="en-US" sz="1300">
                <a:solidFill>
                  <a:srgbClr val="0E0E0E"/>
                </a:solidFill>
                <a:latin typeface="Avenir Next"/>
                <a:ea typeface="+mn-lt"/>
                <a:cs typeface="+mn-lt"/>
              </a:rPr>
              <a:t>Federal Office for the Environment (FOEN). (2016). </a:t>
            </a:r>
            <a:r>
              <a:rPr lang="en-US" sz="1300" i="1">
                <a:solidFill>
                  <a:srgbClr val="0E0E0E"/>
                </a:solidFill>
                <a:latin typeface="Avenir Next"/>
                <a:ea typeface="+mn-lt"/>
                <a:cs typeface="+mn-lt"/>
              </a:rPr>
              <a:t>Protection against mass movement hazards: Guideline for the integrated hazard management of landslides, rockfall, and hillslope debris flows.</a:t>
            </a:r>
            <a:r>
              <a:rPr lang="en-US" sz="1300">
                <a:solidFill>
                  <a:srgbClr val="0E0E0E"/>
                </a:solidFill>
                <a:latin typeface="Avenir Next"/>
                <a:ea typeface="+mn-lt"/>
                <a:cs typeface="+mn-lt"/>
              </a:rPr>
              <a:t> Retrieved from </a:t>
            </a:r>
            <a:r>
              <a:rPr lang="en-US" sz="1300">
                <a:solidFill>
                  <a:srgbClr val="0E0E0E"/>
                </a:solidFill>
                <a:latin typeface="Avenir Next"/>
                <a:ea typeface="+mn-lt"/>
                <a:cs typeface="+mn-lt"/>
                <a:hlinkClick r:id="rId8"/>
              </a:rPr>
              <a:t>https://www.bafu.admin.ch/bafu/en/home/topics/natural-hazards/publications-studies/publications/protection-against-mass-movement-hazards.html</a:t>
            </a:r>
            <a:endParaRPr lang="en-US" sz="1300">
              <a:solidFill>
                <a:srgbClr val="0E0E0E"/>
              </a:solidFill>
              <a:latin typeface="Avenir Next"/>
              <a:ea typeface="Calibri"/>
              <a:cs typeface="Calibri"/>
            </a:endParaRPr>
          </a:p>
          <a:p>
            <a:r>
              <a:rPr lang="en-US" sz="1300">
                <a:solidFill>
                  <a:srgbClr val="0E0E0E"/>
                </a:solidFill>
                <a:latin typeface="Avenir Next"/>
                <a:ea typeface="+mn-lt"/>
                <a:cs typeface="+mn-lt"/>
              </a:rPr>
              <a:t>Federal Office for the Environment (FOEN). (2007). </a:t>
            </a:r>
            <a:r>
              <a:rPr lang="en-US" sz="1300" i="1">
                <a:solidFill>
                  <a:srgbClr val="0E0E0E"/>
                </a:solidFill>
                <a:latin typeface="Avenir Next"/>
                <a:ea typeface="+mn-lt"/>
                <a:cs typeface="+mn-lt"/>
              </a:rPr>
              <a:t>Defense structures in avalanche starting zones: Technical guideline as an aid to enforcement.</a:t>
            </a:r>
            <a:r>
              <a:rPr lang="en-US" sz="1300">
                <a:solidFill>
                  <a:srgbClr val="0E0E0E"/>
                </a:solidFill>
                <a:latin typeface="Avenir Next"/>
                <a:ea typeface="+mn-lt"/>
                <a:cs typeface="+mn-lt"/>
              </a:rPr>
              <a:t> Retrieved from </a:t>
            </a:r>
            <a:r>
              <a:rPr lang="en-US" sz="1300">
                <a:solidFill>
                  <a:srgbClr val="0E0E0E"/>
                </a:solidFill>
                <a:latin typeface="Avenir Next"/>
                <a:ea typeface="+mn-lt"/>
                <a:cs typeface="+mn-lt"/>
                <a:hlinkClick r:id="rId9"/>
              </a:rPr>
              <a:t>https://www.bafu.admin.ch/bafu/en/home/topics/natural-hazards/publications-studies/publications/defense-structures-in-avalanche-starting-zones.html</a:t>
            </a:r>
            <a:endParaRPr lang="en-US" sz="1300">
              <a:solidFill>
                <a:srgbClr val="0E0E0E"/>
              </a:solidFill>
              <a:latin typeface="Avenir Next"/>
              <a:ea typeface="Calibri"/>
              <a:cs typeface="Calibri"/>
            </a:endParaRPr>
          </a:p>
          <a:p>
            <a:r>
              <a:rPr lang="en-US" sz="1300">
                <a:solidFill>
                  <a:srgbClr val="0E0E0E"/>
                </a:solidFill>
                <a:latin typeface="Avenir Next"/>
                <a:ea typeface="+mn-lt"/>
                <a:cs typeface="+mn-lt"/>
              </a:rPr>
              <a:t>Federal Office for the Environment (FOEN). (2005). </a:t>
            </a:r>
            <a:r>
              <a:rPr lang="en-US" sz="1300" i="1">
                <a:solidFill>
                  <a:srgbClr val="0E0E0E"/>
                </a:solidFill>
                <a:latin typeface="Avenir Next"/>
                <a:ea typeface="+mn-lt"/>
                <a:cs typeface="+mn-lt"/>
              </a:rPr>
              <a:t>Spatial planning and natural hazards: Recommendations.</a:t>
            </a:r>
            <a:r>
              <a:rPr lang="en-US" sz="1300">
                <a:solidFill>
                  <a:srgbClr val="0E0E0E"/>
                </a:solidFill>
                <a:latin typeface="Avenir Next"/>
                <a:ea typeface="+mn-lt"/>
                <a:cs typeface="+mn-lt"/>
              </a:rPr>
              <a:t> Retrieved from </a:t>
            </a:r>
            <a:r>
              <a:rPr lang="en-US" sz="1300">
                <a:solidFill>
                  <a:srgbClr val="0E0E0E"/>
                </a:solidFill>
                <a:latin typeface="Avenir Next"/>
                <a:ea typeface="+mn-lt"/>
                <a:cs typeface="+mn-lt"/>
                <a:hlinkClick r:id="rId10"/>
              </a:rPr>
              <a:t>https://www.bafu.admin.ch/bafu/en/home/topics/natural-hazards/publications-studies/publications/spatial-planning-and-natural-hazards.html</a:t>
            </a:r>
            <a:endParaRPr lang="en-US" sz="1300">
              <a:solidFill>
                <a:srgbClr val="0E0E0E"/>
              </a:solidFill>
              <a:latin typeface="Avenir Next"/>
              <a:ea typeface="Calibri"/>
              <a:cs typeface="Calibri"/>
            </a:endParaRPr>
          </a:p>
          <a:p>
            <a:endParaRPr lang="en-US" sz="1300">
              <a:solidFill>
                <a:srgbClr val="0E0E0E"/>
              </a:solidFill>
              <a:latin typeface="Calibri"/>
              <a:ea typeface="Calibri"/>
              <a:cs typeface="Calibri"/>
            </a:endParaRPr>
          </a:p>
          <a:p>
            <a:endParaRPr lang="en-US" sz="1300">
              <a:solidFill>
                <a:srgbClr val="0E0E0E"/>
              </a:solidFill>
              <a:latin typeface="Avenir Next"/>
              <a:ea typeface="Calibri"/>
              <a:cs typeface="Calibri"/>
            </a:endParaRPr>
          </a:p>
          <a:p>
            <a:endParaRPr lang="en-US" sz="1300">
              <a:latin typeface="Avenir Next"/>
              <a:ea typeface="Calibri"/>
              <a:cs typeface="Calibri"/>
            </a:endParaRPr>
          </a:p>
        </p:txBody>
      </p:sp>
    </p:spTree>
    <p:extLst>
      <p:ext uri="{BB962C8B-B14F-4D97-AF65-F5344CB8AC3E}">
        <p14:creationId xmlns:p14="http://schemas.microsoft.com/office/powerpoint/2010/main" val="675798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Handy - Ensoleillé">
            <a:extLst>
              <a:ext uri="{FF2B5EF4-FFF2-40B4-BE49-F238E27FC236}">
                <a16:creationId xmlns:a16="http://schemas.microsoft.com/office/drawing/2014/main" id="{5B255A06-070A-1D45-3401-3FB4BCE6FB15}"/>
              </a:ext>
            </a:extLst>
          </p:cNvPr>
          <p:cNvPicPr>
            <a:picLocks noChangeAspect="1"/>
          </p:cNvPicPr>
          <p:nvPr/>
        </p:nvPicPr>
        <p:blipFill>
          <a:blip r:embed="rId2"/>
          <a:srcRect t="14050" r="-1" b="6835"/>
          <a:stretch/>
        </p:blipFill>
        <p:spPr>
          <a:xfrm>
            <a:off x="3523488" y="10"/>
            <a:ext cx="8668512" cy="6857990"/>
          </a:xfrm>
          <a:prstGeom prst="rect">
            <a:avLst/>
          </a:prstGeom>
        </p:spPr>
      </p:pic>
      <p:sp>
        <p:nvSpPr>
          <p:cNvPr id="38" name="Rectangle 3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id="{1EA0CC44-9196-EE43-BDF3-BE7E7D4A6369}"/>
              </a:ext>
            </a:extLst>
          </p:cNvPr>
          <p:cNvSpPr txBox="1">
            <a:spLocks/>
          </p:cNvSpPr>
          <p:nvPr/>
        </p:nvSpPr>
        <p:spPr>
          <a:xfrm>
            <a:off x="481029" y="1891904"/>
            <a:ext cx="4113271" cy="15370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b="1">
                <a:solidFill>
                  <a:schemeClr val="bg1"/>
                </a:solidFill>
              </a:rPr>
              <a:t>Any questions ? </a:t>
            </a:r>
          </a:p>
        </p:txBody>
      </p:sp>
      <p:sp>
        <p:nvSpPr>
          <p:cNvPr id="39" name="Rectangle 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0" name="Rectangle 3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255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DCC27B6-3270-1172-D53B-816FDF757C6E}"/>
              </a:ext>
            </a:extLst>
          </p:cNvPr>
          <p:cNvSpPr txBox="1"/>
          <p:nvPr/>
        </p:nvSpPr>
        <p:spPr>
          <a:xfrm>
            <a:off x="316139" y="1481010"/>
            <a:ext cx="4023359" cy="120814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Bef>
                <a:spcPts val="1000"/>
              </a:spcBef>
            </a:pPr>
            <a:endParaRPr lang="en-US" sz="1100">
              <a:solidFill>
                <a:schemeClr val="accent1"/>
              </a:solidFill>
              <a:latin typeface="Arial"/>
              <a:ea typeface="Calibri"/>
              <a:cs typeface="Arial"/>
            </a:endParaRPr>
          </a:p>
        </p:txBody>
      </p:sp>
      <p:sp>
        <p:nvSpPr>
          <p:cNvPr id="8" name="ZoneTexte 7">
            <a:extLst>
              <a:ext uri="{FF2B5EF4-FFF2-40B4-BE49-F238E27FC236}">
                <a16:creationId xmlns:a16="http://schemas.microsoft.com/office/drawing/2014/main" id="{20724EBA-15B6-6D4E-9866-F288EC45595F}"/>
              </a:ext>
            </a:extLst>
          </p:cNvPr>
          <p:cNvSpPr txBox="1"/>
          <p:nvPr/>
        </p:nvSpPr>
        <p:spPr>
          <a:xfrm>
            <a:off x="990" y="2960288"/>
            <a:ext cx="4077188" cy="1569660"/>
          </a:xfrm>
          <a:prstGeom prst="rect">
            <a:avLst/>
          </a:prstGeom>
          <a:noFill/>
        </p:spPr>
        <p:txBody>
          <a:bodyPr wrap="square" lIns="91440" tIns="45720" rIns="91440" bIns="45720" rtlCol="0" anchor="t">
            <a:spAutoFit/>
          </a:bodyPr>
          <a:lstStyle/>
          <a:p>
            <a:pPr algn="ctr"/>
            <a:r>
              <a:rPr lang="en-US" sz="2800" b="1" i="1">
                <a:solidFill>
                  <a:schemeClr val="accent1"/>
                </a:solidFill>
                <a:ea typeface="Calibri"/>
                <a:cs typeface="Calibri"/>
              </a:rPr>
              <a:t>What are the effects of cold exposure ? </a:t>
            </a:r>
          </a:p>
          <a:p>
            <a:pPr algn="ctr"/>
            <a:endParaRPr lang="en-US" sz="2000">
              <a:solidFill>
                <a:srgbClr val="000000"/>
              </a:solidFill>
              <a:latin typeface="Avenir Next"/>
              <a:cs typeface="Arial"/>
            </a:endParaRPr>
          </a:p>
          <a:p>
            <a:pPr algn="ctr"/>
            <a:endParaRPr lang="en-US" sz="2000">
              <a:solidFill>
                <a:srgbClr val="000000"/>
              </a:solidFill>
              <a:latin typeface="Avenir Next"/>
              <a:cs typeface="Arial"/>
            </a:endParaRPr>
          </a:p>
        </p:txBody>
      </p:sp>
      <p:sp>
        <p:nvSpPr>
          <p:cNvPr id="6" name="Titre 1">
            <a:extLst>
              <a:ext uri="{FF2B5EF4-FFF2-40B4-BE49-F238E27FC236}">
                <a16:creationId xmlns:a16="http://schemas.microsoft.com/office/drawing/2014/main" id="{E7293C38-92D1-B74F-B3B1-8961A5474603}"/>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latin typeface="Avenir Next Medium" panose="020B0503020202020204" pitchFamily="34" charset="0"/>
              </a:rPr>
              <a:t>Hazard identification</a:t>
            </a:r>
            <a:r>
              <a:rPr lang="en-GB" sz="1600" i="1">
                <a:solidFill>
                  <a:schemeClr val="bg2">
                    <a:lumMod val="50000"/>
                  </a:schemeClr>
                </a:solidFill>
                <a:latin typeface="Avenir Next Medium" panose="020B0503020202020204" pitchFamily="34" charset="0"/>
              </a:rPr>
              <a:t> - Background information – Risk assessment – Relevant regulation - Recommendations</a:t>
            </a:r>
            <a:endParaRPr lang="en-US" sz="1600" i="1">
              <a:solidFill>
                <a:schemeClr val="bg2">
                  <a:lumMod val="50000"/>
                </a:schemeClr>
              </a:solidFill>
              <a:latin typeface="Avenir Next Medium" panose="020B0503020202020204" pitchFamily="34" charset="0"/>
            </a:endParaRPr>
          </a:p>
        </p:txBody>
      </p:sp>
      <p:sp>
        <p:nvSpPr>
          <p:cNvPr id="10" name="ZoneTexte 9">
            <a:extLst>
              <a:ext uri="{FF2B5EF4-FFF2-40B4-BE49-F238E27FC236}">
                <a16:creationId xmlns:a16="http://schemas.microsoft.com/office/drawing/2014/main" id="{599D68F5-F75A-FF42-AB80-66AD89415253}"/>
              </a:ext>
            </a:extLst>
          </p:cNvPr>
          <p:cNvSpPr txBox="1"/>
          <p:nvPr/>
        </p:nvSpPr>
        <p:spPr>
          <a:xfrm>
            <a:off x="4176142" y="6104152"/>
            <a:ext cx="73005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i="1" err="1">
                <a:latin typeface="Avenir Next"/>
              </a:rPr>
              <a:t>What</a:t>
            </a:r>
            <a:r>
              <a:rPr lang="fr-FR" sz="1100" i="1">
                <a:latin typeface="Avenir Next"/>
              </a:rPr>
              <a:t> </a:t>
            </a:r>
            <a:r>
              <a:rPr lang="fr-FR" sz="1100" i="1" err="1">
                <a:latin typeface="Avenir Next"/>
              </a:rPr>
              <a:t>is</a:t>
            </a:r>
            <a:r>
              <a:rPr lang="fr-FR" sz="1100" i="1">
                <a:latin typeface="Avenir Next"/>
              </a:rPr>
              <a:t> cold-</a:t>
            </a:r>
            <a:r>
              <a:rPr lang="fr-FR" sz="1100" i="1" err="1">
                <a:latin typeface="Avenir Next"/>
              </a:rPr>
              <a:t>related</a:t>
            </a:r>
            <a:r>
              <a:rPr lang="fr-FR" sz="1100" i="1">
                <a:latin typeface="Avenir Next"/>
              </a:rPr>
              <a:t> </a:t>
            </a:r>
            <a:r>
              <a:rPr lang="fr-FR" sz="1100" i="1" err="1">
                <a:latin typeface="Avenir Next"/>
              </a:rPr>
              <a:t>mortality</a:t>
            </a:r>
            <a:r>
              <a:rPr lang="fr-FR" sz="1100" i="1">
                <a:latin typeface="Avenir Next"/>
              </a:rPr>
              <a:t>? A multi-</a:t>
            </a:r>
            <a:r>
              <a:rPr lang="fr-FR" sz="1100" i="1" err="1">
                <a:latin typeface="Avenir Next"/>
              </a:rPr>
              <a:t>disciplinary</a:t>
            </a:r>
            <a:r>
              <a:rPr lang="fr-FR" sz="1100" i="1">
                <a:latin typeface="Avenir Next"/>
              </a:rPr>
              <a:t> perspective to </a:t>
            </a:r>
            <a:r>
              <a:rPr lang="fr-FR" sz="1100" i="1" err="1">
                <a:latin typeface="Avenir Next"/>
              </a:rPr>
              <a:t>inform</a:t>
            </a:r>
            <a:r>
              <a:rPr lang="fr-FR" sz="1100" i="1">
                <a:latin typeface="Avenir Next"/>
              </a:rPr>
              <a:t> </a:t>
            </a:r>
            <a:r>
              <a:rPr lang="fr-FR" sz="1100" i="1" err="1">
                <a:latin typeface="Avenir Next"/>
              </a:rPr>
              <a:t>climate</a:t>
            </a:r>
            <a:r>
              <a:rPr lang="fr-FR" sz="1100" i="1">
                <a:latin typeface="Avenir Next"/>
              </a:rPr>
              <a:t> change impact </a:t>
            </a:r>
            <a:r>
              <a:rPr lang="fr-FR" sz="1100" i="1" err="1">
                <a:latin typeface="Avenir Next"/>
              </a:rPr>
              <a:t>assessments</a:t>
            </a:r>
            <a:r>
              <a:rPr lang="fr-FR" sz="1100" i="1">
                <a:latin typeface="Avenir Next"/>
              </a:rPr>
              <a:t>, </a:t>
            </a:r>
            <a:r>
              <a:rPr lang="fr-FR" sz="1100" i="1" err="1">
                <a:latin typeface="Avenir Next"/>
                <a:ea typeface="+mn-lt"/>
                <a:cs typeface="+mn-lt"/>
              </a:rPr>
              <a:t>Arbuthnott</a:t>
            </a:r>
            <a:r>
              <a:rPr lang="fr-FR" sz="1100" i="1">
                <a:latin typeface="Avenir Next"/>
                <a:ea typeface="+mn-lt"/>
                <a:cs typeface="+mn-lt"/>
              </a:rPr>
              <a:t> et al. 2018</a:t>
            </a:r>
            <a:endParaRPr lang="fr-FR" sz="1100" i="1">
              <a:latin typeface="Avenir Next"/>
            </a:endParaRPr>
          </a:p>
          <a:p>
            <a:pPr algn="l"/>
            <a:endParaRPr lang="fr-FR">
              <a:ea typeface="Calibri"/>
              <a:cs typeface="Calibri"/>
            </a:endParaRPr>
          </a:p>
        </p:txBody>
      </p:sp>
      <p:pic>
        <p:nvPicPr>
          <p:cNvPr id="11" name="Image 10" descr="Une image contenant texte, capture d’écran, ligne, diagramme&#10;&#10;Description générée automatiquement">
            <a:extLst>
              <a:ext uri="{FF2B5EF4-FFF2-40B4-BE49-F238E27FC236}">
                <a16:creationId xmlns:a16="http://schemas.microsoft.com/office/drawing/2014/main" id="{F7FAE6E3-B7B4-E826-29F0-2B3EC662B867}"/>
              </a:ext>
            </a:extLst>
          </p:cNvPr>
          <p:cNvPicPr>
            <a:picLocks noChangeAspect="1"/>
          </p:cNvPicPr>
          <p:nvPr/>
        </p:nvPicPr>
        <p:blipFill>
          <a:blip r:embed="rId3"/>
          <a:stretch>
            <a:fillRect/>
          </a:stretch>
        </p:blipFill>
        <p:spPr>
          <a:xfrm>
            <a:off x="3911151" y="1058489"/>
            <a:ext cx="7990884" cy="4950066"/>
          </a:xfrm>
          <a:prstGeom prst="rect">
            <a:avLst/>
          </a:prstGeom>
        </p:spPr>
      </p:pic>
    </p:spTree>
    <p:extLst>
      <p:ext uri="{BB962C8B-B14F-4D97-AF65-F5344CB8AC3E}">
        <p14:creationId xmlns:p14="http://schemas.microsoft.com/office/powerpoint/2010/main" val="1409805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DCC27B6-3270-1172-D53B-816FDF757C6E}"/>
              </a:ext>
            </a:extLst>
          </p:cNvPr>
          <p:cNvSpPr txBox="1"/>
          <p:nvPr/>
        </p:nvSpPr>
        <p:spPr>
          <a:xfrm>
            <a:off x="316139" y="1481010"/>
            <a:ext cx="4023359" cy="120814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Bef>
                <a:spcPts val="1000"/>
              </a:spcBef>
            </a:pPr>
            <a:endParaRPr lang="en-US" sz="1100">
              <a:solidFill>
                <a:schemeClr val="accent1"/>
              </a:solidFill>
              <a:latin typeface="Arial"/>
              <a:ea typeface="Calibri"/>
              <a:cs typeface="Arial"/>
            </a:endParaRPr>
          </a:p>
        </p:txBody>
      </p:sp>
      <p:sp>
        <p:nvSpPr>
          <p:cNvPr id="9" name="ZoneTexte 8">
            <a:extLst>
              <a:ext uri="{FF2B5EF4-FFF2-40B4-BE49-F238E27FC236}">
                <a16:creationId xmlns:a16="http://schemas.microsoft.com/office/drawing/2014/main" id="{A2C2E1BF-DF16-B61B-4D5D-73EEBBE7BCE0}"/>
              </a:ext>
            </a:extLst>
          </p:cNvPr>
          <p:cNvSpPr txBox="1"/>
          <p:nvPr/>
        </p:nvSpPr>
        <p:spPr>
          <a:xfrm>
            <a:off x="1151656" y="4992418"/>
            <a:ext cx="3737431" cy="155971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r>
              <a:rPr lang="en-US" sz="2000">
                <a:latin typeface="Avenir Next" panose="020B0503020202020204" pitchFamily="34" charset="0"/>
              </a:rPr>
              <a:t>Cold exposure can be the </a:t>
            </a:r>
            <a:r>
              <a:rPr lang="en-US" sz="2000" b="1">
                <a:solidFill>
                  <a:schemeClr val="accent1"/>
                </a:solidFill>
                <a:latin typeface="Avenir Next" panose="020B0503020202020204" pitchFamily="34" charset="0"/>
              </a:rPr>
              <a:t>underlying cause of death </a:t>
            </a:r>
            <a:r>
              <a:rPr lang="en-US" sz="2000">
                <a:latin typeface="Avenir Next" panose="020B0503020202020204" pitchFamily="34" charset="0"/>
              </a:rPr>
              <a:t>or by aggravating a preexisting condition, it can be a </a:t>
            </a:r>
            <a:r>
              <a:rPr lang="en-US" sz="2000" b="1">
                <a:solidFill>
                  <a:schemeClr val="accent1"/>
                </a:solidFill>
                <a:latin typeface="Avenir Next" panose="020B0503020202020204" pitchFamily="34" charset="0"/>
              </a:rPr>
              <a:t>contributing</a:t>
            </a:r>
            <a:r>
              <a:rPr lang="en-US" sz="2000">
                <a:latin typeface="Avenir Next" panose="020B0503020202020204" pitchFamily="34" charset="0"/>
              </a:rPr>
              <a:t> </a:t>
            </a:r>
            <a:r>
              <a:rPr lang="en-US" sz="2000" b="1">
                <a:solidFill>
                  <a:schemeClr val="accent1"/>
                </a:solidFill>
                <a:latin typeface="Avenir Next" panose="020B0503020202020204" pitchFamily="34" charset="0"/>
              </a:rPr>
              <a:t>cause of death</a:t>
            </a:r>
          </a:p>
        </p:txBody>
      </p:sp>
      <p:sp>
        <p:nvSpPr>
          <p:cNvPr id="8" name="ZoneTexte 7">
            <a:extLst>
              <a:ext uri="{FF2B5EF4-FFF2-40B4-BE49-F238E27FC236}">
                <a16:creationId xmlns:a16="http://schemas.microsoft.com/office/drawing/2014/main" id="{20724EBA-15B6-6D4E-9866-F288EC45595F}"/>
              </a:ext>
            </a:extLst>
          </p:cNvPr>
          <p:cNvSpPr txBox="1"/>
          <p:nvPr/>
        </p:nvSpPr>
        <p:spPr>
          <a:xfrm>
            <a:off x="483548" y="915197"/>
            <a:ext cx="5073649" cy="3416320"/>
          </a:xfrm>
          <a:prstGeom prst="rect">
            <a:avLst/>
          </a:prstGeom>
          <a:noFill/>
        </p:spPr>
        <p:txBody>
          <a:bodyPr wrap="square" lIns="91440" tIns="45720" rIns="91440" bIns="45720" rtlCol="0" anchor="t">
            <a:spAutoFit/>
          </a:bodyPr>
          <a:lstStyle/>
          <a:p>
            <a:pPr algn="ctr"/>
            <a:r>
              <a:rPr lang="en-US" sz="2800" b="1" i="1">
                <a:solidFill>
                  <a:schemeClr val="accent1"/>
                </a:solidFill>
                <a:ea typeface="Calibri"/>
                <a:cs typeface="Calibri"/>
              </a:rPr>
              <a:t>What are the effects of cold exposure ? </a:t>
            </a:r>
          </a:p>
          <a:p>
            <a:pPr algn="ctr"/>
            <a:endParaRPr lang="en-US" sz="2000">
              <a:solidFill>
                <a:srgbClr val="000000"/>
              </a:solidFill>
              <a:latin typeface="Avenir Next"/>
              <a:cs typeface="Arial"/>
            </a:endParaRPr>
          </a:p>
          <a:p>
            <a:pPr algn="ctr"/>
            <a:r>
              <a:rPr lang="en-US" sz="2000">
                <a:solidFill>
                  <a:srgbClr val="000000"/>
                </a:solidFill>
                <a:latin typeface="Avenir Next"/>
                <a:cs typeface="Arial"/>
              </a:rPr>
              <a:t>Respiratory issues</a:t>
            </a:r>
          </a:p>
          <a:p>
            <a:pPr algn="ctr"/>
            <a:endParaRPr lang="en-US" sz="2000">
              <a:solidFill>
                <a:srgbClr val="000000"/>
              </a:solidFill>
              <a:latin typeface="Avenir Next"/>
              <a:cs typeface="Arial"/>
            </a:endParaRPr>
          </a:p>
          <a:p>
            <a:pPr algn="ctr"/>
            <a:r>
              <a:rPr lang="en-US" sz="2000">
                <a:solidFill>
                  <a:srgbClr val="000000"/>
                </a:solidFill>
                <a:latin typeface="Avenir Next"/>
                <a:cs typeface="Arial"/>
              </a:rPr>
              <a:t>Cardiovascular problems</a:t>
            </a:r>
          </a:p>
          <a:p>
            <a:pPr algn="ctr"/>
            <a:endParaRPr lang="en-US" sz="2000">
              <a:solidFill>
                <a:srgbClr val="000000"/>
              </a:solidFill>
              <a:latin typeface="Avenir Next"/>
              <a:cs typeface="Arial"/>
            </a:endParaRPr>
          </a:p>
          <a:p>
            <a:pPr algn="ctr"/>
            <a:r>
              <a:rPr lang="en-US" sz="2000">
                <a:solidFill>
                  <a:srgbClr val="000000"/>
                </a:solidFill>
                <a:latin typeface="Avenir Next"/>
                <a:cs typeface="Arial"/>
              </a:rPr>
              <a:t>Frostbite</a:t>
            </a:r>
          </a:p>
          <a:p>
            <a:pPr algn="ctr"/>
            <a:endParaRPr lang="en-US" sz="2000">
              <a:solidFill>
                <a:srgbClr val="000000"/>
              </a:solidFill>
              <a:latin typeface="Avenir Next"/>
              <a:cs typeface="Arial"/>
            </a:endParaRPr>
          </a:p>
          <a:p>
            <a:pPr algn="ctr"/>
            <a:r>
              <a:rPr lang="en-US" sz="2000">
                <a:solidFill>
                  <a:srgbClr val="000000"/>
                </a:solidFill>
                <a:latin typeface="Avenir Next"/>
                <a:cs typeface="Arial"/>
              </a:rPr>
              <a:t>Hypothermia</a:t>
            </a:r>
          </a:p>
        </p:txBody>
      </p:sp>
      <p:sp>
        <p:nvSpPr>
          <p:cNvPr id="6" name="Titre 1">
            <a:extLst>
              <a:ext uri="{FF2B5EF4-FFF2-40B4-BE49-F238E27FC236}">
                <a16:creationId xmlns:a16="http://schemas.microsoft.com/office/drawing/2014/main" id="{E7293C38-92D1-B74F-B3B1-8961A5474603}"/>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latin typeface="Avenir Next Medium" panose="020B0503020202020204" pitchFamily="34" charset="0"/>
              </a:rPr>
              <a:t>Hazard identification</a:t>
            </a:r>
            <a:r>
              <a:rPr lang="en-GB" sz="1600" i="1">
                <a:solidFill>
                  <a:schemeClr val="bg2">
                    <a:lumMod val="50000"/>
                  </a:schemeClr>
                </a:solidFill>
                <a:latin typeface="Avenir Next Medium" panose="020B0503020202020204" pitchFamily="34" charset="0"/>
              </a:rPr>
              <a:t> - Background information – Risk assessment – Relevant regulation - Recommendations</a:t>
            </a:r>
            <a:endParaRPr lang="en-US" sz="1600" i="1">
              <a:solidFill>
                <a:schemeClr val="bg2">
                  <a:lumMod val="50000"/>
                </a:schemeClr>
              </a:solidFill>
              <a:latin typeface="Avenir Next Medium" panose="020B0503020202020204" pitchFamily="34" charset="0"/>
            </a:endParaRPr>
          </a:p>
        </p:txBody>
      </p:sp>
      <p:pic>
        <p:nvPicPr>
          <p:cNvPr id="5" name="Image 4">
            <a:extLst>
              <a:ext uri="{FF2B5EF4-FFF2-40B4-BE49-F238E27FC236}">
                <a16:creationId xmlns:a16="http://schemas.microsoft.com/office/drawing/2014/main" id="{13D2305D-E764-E543-ADB9-87AA7BDE4192}"/>
              </a:ext>
            </a:extLst>
          </p:cNvPr>
          <p:cNvPicPr>
            <a:picLocks noChangeAspect="1"/>
          </p:cNvPicPr>
          <p:nvPr/>
        </p:nvPicPr>
        <p:blipFill rotWithShape="1">
          <a:blip r:embed="rId3"/>
          <a:srcRect t="14842" b="2601"/>
          <a:stretch/>
        </p:blipFill>
        <p:spPr>
          <a:xfrm>
            <a:off x="6370334" y="1481010"/>
            <a:ext cx="5121750" cy="4291265"/>
          </a:xfrm>
          <a:prstGeom prst="rect">
            <a:avLst/>
          </a:prstGeom>
        </p:spPr>
      </p:pic>
      <p:sp>
        <p:nvSpPr>
          <p:cNvPr id="7" name="ZoneTexte 6">
            <a:extLst>
              <a:ext uri="{FF2B5EF4-FFF2-40B4-BE49-F238E27FC236}">
                <a16:creationId xmlns:a16="http://schemas.microsoft.com/office/drawing/2014/main" id="{6ACA3AFC-92E9-0A47-A63F-F7ADC8E63B91}"/>
              </a:ext>
            </a:extLst>
          </p:cNvPr>
          <p:cNvSpPr txBox="1"/>
          <p:nvPr/>
        </p:nvSpPr>
        <p:spPr>
          <a:xfrm>
            <a:off x="6909764" y="5748646"/>
            <a:ext cx="4033665" cy="276999"/>
          </a:xfrm>
          <a:prstGeom prst="rect">
            <a:avLst/>
          </a:prstGeom>
          <a:noFill/>
        </p:spPr>
        <p:txBody>
          <a:bodyPr wrap="square" rtlCol="0">
            <a:spAutoFit/>
          </a:bodyPr>
          <a:lstStyle/>
          <a:p>
            <a:pPr algn="ctr"/>
            <a:r>
              <a:rPr lang="en-GB" sz="1200"/>
              <a:t>Source: </a:t>
            </a:r>
            <a:r>
              <a:rPr lang="en-GB" sz="1200" u="sng">
                <a:solidFill>
                  <a:schemeClr val="accent1"/>
                </a:solidFill>
              </a:rPr>
              <a:t>https://</a:t>
            </a:r>
            <a:r>
              <a:rPr lang="en-GB" sz="1200" u="sng" err="1">
                <a:solidFill>
                  <a:schemeClr val="accent1"/>
                </a:solidFill>
              </a:rPr>
              <a:t>www.bostonglobe.com</a:t>
            </a:r>
            <a:endParaRPr lang="en-GB" sz="1200" u="sng">
              <a:solidFill>
                <a:schemeClr val="accent1"/>
              </a:solidFill>
            </a:endParaRPr>
          </a:p>
        </p:txBody>
      </p:sp>
    </p:spTree>
    <p:extLst>
      <p:ext uri="{BB962C8B-B14F-4D97-AF65-F5344CB8AC3E}">
        <p14:creationId xmlns:p14="http://schemas.microsoft.com/office/powerpoint/2010/main" val="2880899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DCC27B6-3270-1172-D53B-816FDF757C6E}"/>
              </a:ext>
            </a:extLst>
          </p:cNvPr>
          <p:cNvSpPr txBox="1"/>
          <p:nvPr/>
        </p:nvSpPr>
        <p:spPr>
          <a:xfrm>
            <a:off x="316139" y="1481010"/>
            <a:ext cx="4023359" cy="120814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Bef>
                <a:spcPts val="1000"/>
              </a:spcBef>
            </a:pPr>
            <a:endParaRPr lang="en-US" sz="1100">
              <a:solidFill>
                <a:schemeClr val="accent1"/>
              </a:solidFill>
              <a:latin typeface="Arial"/>
              <a:ea typeface="Calibri"/>
              <a:cs typeface="Arial"/>
            </a:endParaRPr>
          </a:p>
        </p:txBody>
      </p:sp>
      <p:sp>
        <p:nvSpPr>
          <p:cNvPr id="10" name="ZoneTexte 9">
            <a:extLst>
              <a:ext uri="{FF2B5EF4-FFF2-40B4-BE49-F238E27FC236}">
                <a16:creationId xmlns:a16="http://schemas.microsoft.com/office/drawing/2014/main" id="{E68D1568-6B7B-634C-A7A1-1CB6CABDC996}"/>
              </a:ext>
            </a:extLst>
          </p:cNvPr>
          <p:cNvSpPr txBox="1"/>
          <p:nvPr/>
        </p:nvSpPr>
        <p:spPr>
          <a:xfrm>
            <a:off x="483548" y="1566952"/>
            <a:ext cx="5073649" cy="3724096"/>
          </a:xfrm>
          <a:prstGeom prst="rect">
            <a:avLst/>
          </a:prstGeom>
          <a:noFill/>
        </p:spPr>
        <p:txBody>
          <a:bodyPr wrap="square" lIns="91440" tIns="45720" rIns="91440" bIns="45720" rtlCol="0" anchor="t">
            <a:spAutoFit/>
          </a:bodyPr>
          <a:lstStyle/>
          <a:p>
            <a:pPr algn="ctr"/>
            <a:r>
              <a:rPr lang="en-US" sz="2800" b="1" i="1">
                <a:solidFill>
                  <a:schemeClr val="accent1"/>
                </a:solidFill>
              </a:rPr>
              <a:t>How are death by cold exposure studied ? </a:t>
            </a:r>
            <a:endParaRPr lang="en-US" sz="2800" b="1" i="1">
              <a:solidFill>
                <a:schemeClr val="accent1"/>
              </a:solidFill>
              <a:ea typeface="Calibri"/>
              <a:cs typeface="Calibri"/>
            </a:endParaRPr>
          </a:p>
          <a:p>
            <a:pPr algn="ctr"/>
            <a:endParaRPr lang="en-US" sz="2000">
              <a:solidFill>
                <a:srgbClr val="000000"/>
              </a:solidFill>
              <a:latin typeface="Avenir Next"/>
              <a:cs typeface="Arial"/>
            </a:endParaRPr>
          </a:p>
          <a:p>
            <a:pPr algn="ctr"/>
            <a:r>
              <a:rPr lang="en-US" sz="2000">
                <a:solidFill>
                  <a:srgbClr val="000000"/>
                </a:solidFill>
                <a:latin typeface="Avenir Next"/>
                <a:cs typeface="Arial"/>
              </a:rPr>
              <a:t>Rare “death by cold” diagnostic</a:t>
            </a:r>
          </a:p>
          <a:p>
            <a:pPr algn="ctr"/>
            <a:r>
              <a:rPr lang="en-US" sz="2000">
                <a:solidFill>
                  <a:srgbClr val="000000"/>
                </a:solidFill>
                <a:latin typeface="Avenir Next"/>
                <a:cs typeface="Arial"/>
              </a:rPr>
              <a:t> </a:t>
            </a:r>
            <a:r>
              <a:rPr lang="en-GB" sz="2000">
                <a:latin typeface="Avenir Next" panose="020B0503020202020204" pitchFamily="34" charset="0"/>
              </a:rPr>
              <a:t>➔ </a:t>
            </a:r>
            <a:r>
              <a:rPr lang="en-US" sz="2000">
                <a:solidFill>
                  <a:srgbClr val="000000"/>
                </a:solidFill>
                <a:latin typeface="Avenir Next"/>
                <a:cs typeface="Arial"/>
              </a:rPr>
              <a:t>Cold wave related death have to be studied from an </a:t>
            </a:r>
            <a:r>
              <a:rPr lang="en-US" sz="2000" b="1">
                <a:solidFill>
                  <a:schemeClr val="accent1"/>
                </a:solidFill>
                <a:latin typeface="Avenir Next"/>
                <a:cs typeface="Arial"/>
              </a:rPr>
              <a:t>epidemiological</a:t>
            </a:r>
            <a:r>
              <a:rPr lang="en-US" sz="2000">
                <a:solidFill>
                  <a:srgbClr val="000000"/>
                </a:solidFill>
                <a:latin typeface="Avenir Next"/>
                <a:cs typeface="Arial"/>
              </a:rPr>
              <a:t> point of view</a:t>
            </a:r>
          </a:p>
          <a:p>
            <a:pPr algn="ctr"/>
            <a:endParaRPr lang="en-US" sz="2000">
              <a:solidFill>
                <a:srgbClr val="000000"/>
              </a:solidFill>
              <a:latin typeface="Avenir Next"/>
              <a:cs typeface="Arial"/>
            </a:endParaRPr>
          </a:p>
          <a:p>
            <a:pPr algn="ctr"/>
            <a:r>
              <a:rPr lang="en-US" sz="2000">
                <a:solidFill>
                  <a:srgbClr val="000000"/>
                </a:solidFill>
                <a:latin typeface="Avenir Next"/>
                <a:cs typeface="Arial"/>
              </a:rPr>
              <a:t>Observation of </a:t>
            </a:r>
            <a:r>
              <a:rPr lang="en-US" sz="2000" b="1">
                <a:solidFill>
                  <a:schemeClr val="accent1"/>
                </a:solidFill>
                <a:latin typeface="Avenir Next"/>
                <a:cs typeface="Arial"/>
              </a:rPr>
              <a:t>excess death rates </a:t>
            </a:r>
          </a:p>
          <a:p>
            <a:pPr algn="ctr"/>
            <a:r>
              <a:rPr lang="en-US" sz="2000">
                <a:solidFill>
                  <a:schemeClr val="accent3"/>
                </a:solidFill>
                <a:latin typeface="Avenir Next"/>
                <a:cs typeface="Arial"/>
              </a:rPr>
              <a:t>= Comparing death rates between a normal period vs. cold or hot period</a:t>
            </a:r>
          </a:p>
        </p:txBody>
      </p:sp>
      <p:pic>
        <p:nvPicPr>
          <p:cNvPr id="4" name="Image 3">
            <a:extLst>
              <a:ext uri="{FF2B5EF4-FFF2-40B4-BE49-F238E27FC236}">
                <a16:creationId xmlns:a16="http://schemas.microsoft.com/office/drawing/2014/main" id="{49149070-6488-3344-BFFE-9BA11B442286}"/>
              </a:ext>
            </a:extLst>
          </p:cNvPr>
          <p:cNvPicPr>
            <a:picLocks noChangeAspect="1"/>
          </p:cNvPicPr>
          <p:nvPr/>
        </p:nvPicPr>
        <p:blipFill>
          <a:blip r:embed="rId3"/>
          <a:stretch>
            <a:fillRect/>
          </a:stretch>
        </p:blipFill>
        <p:spPr>
          <a:xfrm>
            <a:off x="5724606" y="2211711"/>
            <a:ext cx="6324020" cy="3131848"/>
          </a:xfrm>
          <a:prstGeom prst="rect">
            <a:avLst/>
          </a:prstGeom>
        </p:spPr>
      </p:pic>
      <p:sp>
        <p:nvSpPr>
          <p:cNvPr id="5" name="ZoneTexte 4">
            <a:extLst>
              <a:ext uri="{FF2B5EF4-FFF2-40B4-BE49-F238E27FC236}">
                <a16:creationId xmlns:a16="http://schemas.microsoft.com/office/drawing/2014/main" id="{4638FF39-4837-994E-A209-A890B5FFE49D}"/>
              </a:ext>
            </a:extLst>
          </p:cNvPr>
          <p:cNvSpPr txBox="1"/>
          <p:nvPr/>
        </p:nvSpPr>
        <p:spPr>
          <a:xfrm>
            <a:off x="7316712" y="1657713"/>
            <a:ext cx="3139807" cy="1107996"/>
          </a:xfrm>
          <a:prstGeom prst="rect">
            <a:avLst/>
          </a:prstGeom>
          <a:noFill/>
        </p:spPr>
        <p:txBody>
          <a:bodyPr wrap="square" rtlCol="0">
            <a:spAutoFit/>
          </a:bodyPr>
          <a:lstStyle/>
          <a:p>
            <a:pPr algn="ctr"/>
            <a:r>
              <a:rPr lang="en-GB" sz="2400">
                <a:latin typeface="Avenir Next" panose="020B0503020202020204" pitchFamily="34" charset="0"/>
              </a:rPr>
              <a:t>Temperature-mortality relationship</a:t>
            </a:r>
          </a:p>
          <a:p>
            <a:pPr algn="ctr"/>
            <a:r>
              <a:rPr lang="en-GB">
                <a:solidFill>
                  <a:schemeClr val="accent3"/>
                </a:solidFill>
                <a:latin typeface="Avenir Next" panose="020B0503020202020204" pitchFamily="34" charset="0"/>
              </a:rPr>
              <a:t>for hot or cold waves</a:t>
            </a:r>
          </a:p>
        </p:txBody>
      </p:sp>
      <p:sp>
        <p:nvSpPr>
          <p:cNvPr id="7" name="ZoneTexte 6">
            <a:extLst>
              <a:ext uri="{FF2B5EF4-FFF2-40B4-BE49-F238E27FC236}">
                <a16:creationId xmlns:a16="http://schemas.microsoft.com/office/drawing/2014/main" id="{929F9B6A-AC52-0945-887B-5CD63DC1E42A}"/>
              </a:ext>
            </a:extLst>
          </p:cNvPr>
          <p:cNvSpPr txBox="1"/>
          <p:nvPr/>
        </p:nvSpPr>
        <p:spPr>
          <a:xfrm>
            <a:off x="7947647" y="5483833"/>
            <a:ext cx="1872868" cy="276999"/>
          </a:xfrm>
          <a:prstGeom prst="rect">
            <a:avLst/>
          </a:prstGeom>
          <a:noFill/>
        </p:spPr>
        <p:txBody>
          <a:bodyPr wrap="square" rtlCol="0">
            <a:spAutoFit/>
          </a:bodyPr>
          <a:lstStyle/>
          <a:p>
            <a:pPr algn="ctr"/>
            <a:r>
              <a:rPr lang="en-GB" sz="1200">
                <a:latin typeface="Avenir Next" panose="020B0503020202020204" pitchFamily="34" charset="0"/>
              </a:rPr>
              <a:t>Hannah Ritchie (2024)</a:t>
            </a:r>
          </a:p>
        </p:txBody>
      </p:sp>
      <p:sp>
        <p:nvSpPr>
          <p:cNvPr id="14" name="Titre 1">
            <a:extLst>
              <a:ext uri="{FF2B5EF4-FFF2-40B4-BE49-F238E27FC236}">
                <a16:creationId xmlns:a16="http://schemas.microsoft.com/office/drawing/2014/main" id="{278AF434-2A1B-5244-9753-6A68D6080C00}"/>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latin typeface="Avenir Next Medium" panose="020B0503020202020204" pitchFamily="34" charset="0"/>
              </a:rPr>
              <a:t>Hazard identification</a:t>
            </a:r>
            <a:r>
              <a:rPr lang="en-GB" sz="1600" i="1">
                <a:solidFill>
                  <a:schemeClr val="bg2">
                    <a:lumMod val="50000"/>
                  </a:schemeClr>
                </a:solidFill>
                <a:latin typeface="Avenir Next Medium" panose="020B0503020202020204" pitchFamily="34" charset="0"/>
              </a:rPr>
              <a:t> - Background information – Risk assessment – Relevant regulation - Recommendations</a:t>
            </a:r>
            <a:endParaRPr lang="en-US" sz="1600" i="1">
              <a:solidFill>
                <a:schemeClr val="bg2">
                  <a:lumMod val="50000"/>
                </a:schemeClr>
              </a:solidFill>
              <a:latin typeface="Avenir Next Medium" panose="020B0503020202020204" pitchFamily="34" charset="0"/>
            </a:endParaRPr>
          </a:p>
        </p:txBody>
      </p:sp>
    </p:spTree>
    <p:extLst>
      <p:ext uri="{BB962C8B-B14F-4D97-AF65-F5344CB8AC3E}">
        <p14:creationId xmlns:p14="http://schemas.microsoft.com/office/powerpoint/2010/main" val="158282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BFA14F7-131D-624F-9978-A8B8FD4AC93B}"/>
              </a:ext>
            </a:extLst>
          </p:cNvPr>
          <p:cNvSpPr txBox="1">
            <a:spLocks/>
          </p:cNvSpPr>
          <p:nvPr/>
        </p:nvSpPr>
        <p:spPr>
          <a:xfrm>
            <a:off x="0" y="2452956"/>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a:latin typeface="Avenir Next Demi Bold" panose="020B0503020202020204" pitchFamily="34" charset="0"/>
              </a:rPr>
              <a:t>Background information</a:t>
            </a:r>
          </a:p>
        </p:txBody>
      </p:sp>
    </p:spTree>
    <p:extLst>
      <p:ext uri="{BB962C8B-B14F-4D97-AF65-F5344CB8AC3E}">
        <p14:creationId xmlns:p14="http://schemas.microsoft.com/office/powerpoint/2010/main" val="3135579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ein air, ciel, bâtiment, gratte-ciel&#10;&#10;Description générée automatiquement">
            <a:extLst>
              <a:ext uri="{FF2B5EF4-FFF2-40B4-BE49-F238E27FC236}">
                <a16:creationId xmlns:a16="http://schemas.microsoft.com/office/drawing/2014/main" id="{8C9D356C-2FA7-AB93-E119-DABC17D9E2A6}"/>
              </a:ext>
            </a:extLst>
          </p:cNvPr>
          <p:cNvPicPr>
            <a:picLocks/>
          </p:cNvPicPr>
          <p:nvPr/>
        </p:nvPicPr>
        <p:blipFill>
          <a:blip r:embed="rId3"/>
          <a:srcRect l="16293" r="16293"/>
          <a:stretch/>
        </p:blipFill>
        <p:spPr>
          <a:xfrm>
            <a:off x="7386189" y="1122621"/>
            <a:ext cx="4612757" cy="4612757"/>
          </a:xfrm>
          <a:prstGeom prst="ellipse">
            <a:avLst/>
          </a:prstGeom>
        </p:spPr>
      </p:pic>
      <p:sp>
        <p:nvSpPr>
          <p:cNvPr id="2" name="ZoneTexte 1">
            <a:extLst>
              <a:ext uri="{FF2B5EF4-FFF2-40B4-BE49-F238E27FC236}">
                <a16:creationId xmlns:a16="http://schemas.microsoft.com/office/drawing/2014/main" id="{3DCC27B6-3270-1172-D53B-816FDF757C6E}"/>
              </a:ext>
            </a:extLst>
          </p:cNvPr>
          <p:cNvSpPr txBox="1"/>
          <p:nvPr/>
        </p:nvSpPr>
        <p:spPr>
          <a:xfrm>
            <a:off x="316139" y="1481010"/>
            <a:ext cx="4023359" cy="120814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Bef>
                <a:spcPts val="1000"/>
              </a:spcBef>
            </a:pPr>
            <a:endParaRPr lang="en-US" sz="1100">
              <a:solidFill>
                <a:schemeClr val="accent1"/>
              </a:solidFill>
              <a:latin typeface="Arial"/>
              <a:ea typeface="Calibri"/>
              <a:cs typeface="Arial"/>
            </a:endParaRPr>
          </a:p>
        </p:txBody>
      </p:sp>
      <p:sp>
        <p:nvSpPr>
          <p:cNvPr id="9" name="ZoneTexte 8">
            <a:extLst>
              <a:ext uri="{FF2B5EF4-FFF2-40B4-BE49-F238E27FC236}">
                <a16:creationId xmlns:a16="http://schemas.microsoft.com/office/drawing/2014/main" id="{A2C2E1BF-DF16-B61B-4D5D-73EEBBE7BCE0}"/>
              </a:ext>
            </a:extLst>
          </p:cNvPr>
          <p:cNvSpPr txBox="1"/>
          <p:nvPr/>
        </p:nvSpPr>
        <p:spPr>
          <a:xfrm>
            <a:off x="143345" y="1912738"/>
            <a:ext cx="3555925" cy="272555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r>
              <a:rPr lang="en-US" sz="2000" b="1">
                <a:solidFill>
                  <a:schemeClr val="accent1"/>
                </a:solidFill>
                <a:latin typeface="Arial"/>
                <a:ea typeface="Calibri"/>
                <a:cs typeface="Arial"/>
              </a:rPr>
              <a:t>US National Weather Service definition</a:t>
            </a:r>
            <a:endParaRPr lang="en-US" sz="2800">
              <a:solidFill>
                <a:srgbClr val="000000"/>
              </a:solidFill>
              <a:latin typeface="Avenir Next"/>
              <a:cs typeface="Arial"/>
            </a:endParaRPr>
          </a:p>
          <a:p>
            <a:pPr algn="ctr">
              <a:lnSpc>
                <a:spcPct val="90000"/>
              </a:lnSpc>
              <a:spcBef>
                <a:spcPts val="1000"/>
              </a:spcBef>
            </a:pPr>
            <a:r>
              <a:rPr lang="en-US" sz="2000">
                <a:solidFill>
                  <a:srgbClr val="000000"/>
                </a:solidFill>
                <a:latin typeface="Avenir Next"/>
                <a:cs typeface="Arial"/>
              </a:rPr>
              <a:t>Rapid fall in temperature within 24 hours </a:t>
            </a:r>
            <a:endParaRPr lang="fr-FR" sz="2000">
              <a:solidFill>
                <a:srgbClr val="000000"/>
              </a:solidFill>
              <a:latin typeface="Avenir Next"/>
              <a:cs typeface="Arial"/>
            </a:endParaRPr>
          </a:p>
          <a:p>
            <a:pPr algn="ctr">
              <a:lnSpc>
                <a:spcPct val="90000"/>
              </a:lnSpc>
              <a:spcBef>
                <a:spcPts val="1000"/>
              </a:spcBef>
            </a:pPr>
            <a:r>
              <a:rPr lang="en-US" sz="2000">
                <a:solidFill>
                  <a:srgbClr val="000000"/>
                </a:solidFill>
                <a:latin typeface="Avenir Next"/>
                <a:cs typeface="Arial"/>
              </a:rPr>
              <a:t>+</a:t>
            </a:r>
            <a:endParaRPr lang="fr-FR" sz="2000">
              <a:solidFill>
                <a:srgbClr val="000000"/>
              </a:solidFill>
              <a:latin typeface="Avenir Next"/>
              <a:cs typeface="Arial"/>
            </a:endParaRPr>
          </a:p>
          <a:p>
            <a:pPr algn="ctr">
              <a:lnSpc>
                <a:spcPct val="90000"/>
              </a:lnSpc>
              <a:spcBef>
                <a:spcPts val="1000"/>
              </a:spcBef>
            </a:pPr>
            <a:r>
              <a:rPr lang="en-US" sz="2000">
                <a:solidFill>
                  <a:srgbClr val="000000"/>
                </a:solidFill>
                <a:latin typeface="Avenir Next"/>
                <a:cs typeface="Arial"/>
              </a:rPr>
              <a:t>Extreme low temperatures  for an extended period</a:t>
            </a:r>
            <a:endParaRPr lang="fr-FR" sz="2000">
              <a:latin typeface="Avenir Next"/>
            </a:endParaRPr>
          </a:p>
        </p:txBody>
      </p:sp>
      <p:sp>
        <p:nvSpPr>
          <p:cNvPr id="10" name="ZoneTexte 9">
            <a:extLst>
              <a:ext uri="{FF2B5EF4-FFF2-40B4-BE49-F238E27FC236}">
                <a16:creationId xmlns:a16="http://schemas.microsoft.com/office/drawing/2014/main" id="{3FCB357D-F720-73DF-5DAC-6D5EDE4C054F}"/>
              </a:ext>
            </a:extLst>
          </p:cNvPr>
          <p:cNvSpPr txBox="1"/>
          <p:nvPr/>
        </p:nvSpPr>
        <p:spPr>
          <a:xfrm>
            <a:off x="5170311" y="6611779"/>
            <a:ext cx="746490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i="1" u="sng">
                <a:ea typeface="Calibri"/>
                <a:cs typeface="Calibri"/>
              </a:rPr>
              <a:t>Image </a:t>
            </a:r>
            <a:r>
              <a:rPr lang="fr-FR" sz="1000">
                <a:ea typeface="Calibri"/>
                <a:cs typeface="Calibri"/>
              </a:rPr>
              <a:t>:</a:t>
            </a:r>
            <a:r>
              <a:rPr lang="fr-FR" sz="1000">
                <a:ea typeface="+mn-lt"/>
                <a:cs typeface="+mn-lt"/>
                <a:hlinkClick r:id="rId4"/>
              </a:rPr>
              <a:t>Mist rises from frozen Lake Michigan during one of the worst cold waves in Chicago, Illinois USA, 30 January 2019. (AFP Photo) </a:t>
            </a:r>
            <a:endParaRPr lang="fr-FR" sz="1000">
              <a:ea typeface="Calibri"/>
              <a:cs typeface="Calibri"/>
            </a:endParaRPr>
          </a:p>
        </p:txBody>
      </p:sp>
      <p:sp>
        <p:nvSpPr>
          <p:cNvPr id="8" name="ZoneTexte 7">
            <a:extLst>
              <a:ext uri="{FF2B5EF4-FFF2-40B4-BE49-F238E27FC236}">
                <a16:creationId xmlns:a16="http://schemas.microsoft.com/office/drawing/2014/main" id="{20724EBA-15B6-6D4E-9866-F288EC45595F}"/>
              </a:ext>
            </a:extLst>
          </p:cNvPr>
          <p:cNvSpPr txBox="1"/>
          <p:nvPr/>
        </p:nvSpPr>
        <p:spPr>
          <a:xfrm>
            <a:off x="2005250" y="1008418"/>
            <a:ext cx="3454400" cy="523220"/>
          </a:xfrm>
          <a:prstGeom prst="rect">
            <a:avLst/>
          </a:prstGeom>
          <a:noFill/>
        </p:spPr>
        <p:txBody>
          <a:bodyPr wrap="square" rtlCol="0">
            <a:spAutoFit/>
          </a:bodyPr>
          <a:lstStyle/>
          <a:p>
            <a:pPr algn="ctr"/>
            <a:r>
              <a:rPr lang="en-US" sz="2800" b="1" i="1">
                <a:solidFill>
                  <a:schemeClr val="accent1"/>
                </a:solidFill>
              </a:rPr>
              <a:t>What's a cold Wave ?</a:t>
            </a:r>
            <a:endParaRPr lang="en-US" sz="2800" b="1" i="1">
              <a:solidFill>
                <a:schemeClr val="accent1"/>
              </a:solidFill>
              <a:ea typeface="Calibri"/>
              <a:cs typeface="Calibri"/>
            </a:endParaRPr>
          </a:p>
        </p:txBody>
      </p:sp>
      <p:sp>
        <p:nvSpPr>
          <p:cNvPr id="13" name="ZoneTexte 12">
            <a:extLst>
              <a:ext uri="{FF2B5EF4-FFF2-40B4-BE49-F238E27FC236}">
                <a16:creationId xmlns:a16="http://schemas.microsoft.com/office/drawing/2014/main" id="{0338F120-498E-9B4A-921C-8C5CFCDC126C}"/>
              </a:ext>
            </a:extLst>
          </p:cNvPr>
          <p:cNvSpPr txBox="1"/>
          <p:nvPr/>
        </p:nvSpPr>
        <p:spPr>
          <a:xfrm>
            <a:off x="3444653" y="1912737"/>
            <a:ext cx="3555925" cy="360877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r>
              <a:rPr lang="en-US" sz="2000" b="1">
                <a:solidFill>
                  <a:schemeClr val="accent1"/>
                </a:solidFill>
                <a:latin typeface="Arial"/>
                <a:ea typeface="Calibri"/>
                <a:cs typeface="Arial"/>
              </a:rPr>
              <a:t>World meteorological organization (WMO) definition</a:t>
            </a:r>
          </a:p>
          <a:p>
            <a:pPr algn="ctr">
              <a:lnSpc>
                <a:spcPct val="90000"/>
              </a:lnSpc>
              <a:spcBef>
                <a:spcPts val="1000"/>
              </a:spcBef>
            </a:pPr>
            <a:r>
              <a:rPr lang="fr-CH" sz="2000" i="1" u="none" strike="noStrike">
                <a:solidFill>
                  <a:srgbClr val="333333"/>
                </a:solidFill>
                <a:effectLst/>
                <a:latin typeface="Avenir Next" panose="020B0503020202020204" pitchFamily="34" charset="0"/>
              </a:rPr>
              <a:t>«</a:t>
            </a:r>
            <a:r>
              <a:rPr lang="fr-CH" sz="2000" i="1" u="none" strike="noStrike" err="1">
                <a:solidFill>
                  <a:srgbClr val="333333"/>
                </a:solidFill>
                <a:effectLst/>
                <a:latin typeface="Avenir Next" panose="020B0503020202020204" pitchFamily="34" charset="0"/>
              </a:rPr>
              <a:t>period</a:t>
            </a:r>
            <a:r>
              <a:rPr lang="fr-CH" sz="2000" i="1" u="none" strike="noStrike">
                <a:solidFill>
                  <a:srgbClr val="333333"/>
                </a:solidFill>
                <a:effectLst/>
                <a:latin typeface="Avenir Next" panose="020B0503020202020204" pitchFamily="34" charset="0"/>
              </a:rPr>
              <a:t> of </a:t>
            </a:r>
            <a:r>
              <a:rPr lang="fr-CH" sz="2000" i="1" u="none" strike="noStrike" err="1">
                <a:solidFill>
                  <a:srgbClr val="333333"/>
                </a:solidFill>
                <a:effectLst/>
                <a:latin typeface="Avenir Next" panose="020B0503020202020204" pitchFamily="34" charset="0"/>
              </a:rPr>
              <a:t>marked</a:t>
            </a:r>
            <a:r>
              <a:rPr lang="fr-CH" sz="2000" i="1" u="none" strike="noStrike">
                <a:solidFill>
                  <a:srgbClr val="333333"/>
                </a:solidFill>
                <a:effectLst/>
                <a:latin typeface="Avenir Next" panose="020B0503020202020204" pitchFamily="34" charset="0"/>
              </a:rPr>
              <a:t> and </a:t>
            </a:r>
            <a:r>
              <a:rPr lang="fr-CH" sz="2000" i="1" u="none" strike="noStrike" err="1">
                <a:solidFill>
                  <a:srgbClr val="333333"/>
                </a:solidFill>
                <a:effectLst/>
                <a:latin typeface="Avenir Next" panose="020B0503020202020204" pitchFamily="34" charset="0"/>
              </a:rPr>
              <a:t>unusual</a:t>
            </a:r>
            <a:r>
              <a:rPr lang="fr-CH" sz="2000" i="1" u="none" strike="noStrike">
                <a:solidFill>
                  <a:srgbClr val="333333"/>
                </a:solidFill>
                <a:effectLst/>
                <a:latin typeface="Avenir Next" panose="020B0503020202020204" pitchFamily="34" charset="0"/>
              </a:rPr>
              <a:t> cold </a:t>
            </a:r>
            <a:r>
              <a:rPr lang="fr-CH" sz="2000" i="1" u="none" strike="noStrike" err="1">
                <a:solidFill>
                  <a:srgbClr val="333333"/>
                </a:solidFill>
                <a:effectLst/>
                <a:latin typeface="Avenir Next" panose="020B0503020202020204" pitchFamily="34" charset="0"/>
              </a:rPr>
              <a:t>weather</a:t>
            </a:r>
            <a:r>
              <a:rPr lang="fr-CH" sz="2000" i="1" u="none" strike="noStrike">
                <a:solidFill>
                  <a:srgbClr val="333333"/>
                </a:solidFill>
                <a:effectLst/>
                <a:latin typeface="Avenir Next" panose="020B0503020202020204" pitchFamily="34" charset="0"/>
              </a:rPr>
              <a:t> </a:t>
            </a:r>
            <a:r>
              <a:rPr lang="fr-CH" sz="2000" i="1" u="none" strike="noStrike" err="1">
                <a:solidFill>
                  <a:srgbClr val="333333"/>
                </a:solidFill>
                <a:effectLst/>
                <a:latin typeface="Avenir Next" panose="020B0503020202020204" pitchFamily="34" charset="0"/>
              </a:rPr>
              <a:t>characterised</a:t>
            </a:r>
            <a:r>
              <a:rPr lang="fr-CH" sz="2000" i="1" u="none" strike="noStrike">
                <a:solidFill>
                  <a:srgbClr val="333333"/>
                </a:solidFill>
                <a:effectLst/>
                <a:latin typeface="Avenir Next" panose="020B0503020202020204" pitchFamily="34" charset="0"/>
              </a:rPr>
              <a:t> by  a </a:t>
            </a:r>
            <a:r>
              <a:rPr lang="fr-CH" sz="2000" i="1" u="none" strike="noStrike" err="1">
                <a:solidFill>
                  <a:srgbClr val="333333"/>
                </a:solidFill>
                <a:effectLst/>
                <a:latin typeface="Avenir Next" panose="020B0503020202020204" pitchFamily="34" charset="0"/>
              </a:rPr>
              <a:t>sharp</a:t>
            </a:r>
            <a:r>
              <a:rPr lang="fr-CH" sz="2000" i="1" u="none" strike="noStrike">
                <a:solidFill>
                  <a:srgbClr val="333333"/>
                </a:solidFill>
                <a:effectLst/>
                <a:latin typeface="Avenir Next" panose="020B0503020202020204" pitchFamily="34" charset="0"/>
              </a:rPr>
              <a:t> and </a:t>
            </a:r>
            <a:r>
              <a:rPr lang="fr-CH" sz="2000" i="1" u="none" strike="noStrike" err="1">
                <a:solidFill>
                  <a:srgbClr val="333333"/>
                </a:solidFill>
                <a:effectLst/>
                <a:latin typeface="Avenir Next" panose="020B0503020202020204" pitchFamily="34" charset="0"/>
              </a:rPr>
              <a:t>significant</a:t>
            </a:r>
            <a:r>
              <a:rPr lang="fr-CH" sz="2000" i="1" u="none" strike="noStrike">
                <a:solidFill>
                  <a:srgbClr val="333333"/>
                </a:solidFill>
                <a:effectLst/>
                <a:latin typeface="Avenir Next" panose="020B0503020202020204" pitchFamily="34" charset="0"/>
              </a:rPr>
              <a:t> drop in  </a:t>
            </a:r>
            <a:r>
              <a:rPr lang="fr-CH" sz="2000" i="1" u="none" strike="noStrike" err="1">
                <a:solidFill>
                  <a:srgbClr val="333333"/>
                </a:solidFill>
                <a:effectLst/>
                <a:latin typeface="Avenir Next" panose="020B0503020202020204" pitchFamily="34" charset="0"/>
              </a:rPr>
              <a:t>temperatures</a:t>
            </a:r>
            <a:r>
              <a:rPr lang="fr-CH" sz="2000" i="1" u="none" strike="noStrike">
                <a:solidFill>
                  <a:srgbClr val="333333"/>
                </a:solidFill>
                <a:effectLst/>
                <a:latin typeface="Avenir Next" panose="020B0503020202020204" pitchFamily="34" charset="0"/>
              </a:rPr>
              <a:t> (…) for at least </a:t>
            </a:r>
            <a:r>
              <a:rPr lang="fr-CH" sz="2000" i="1" u="none" strike="noStrike" err="1">
                <a:solidFill>
                  <a:srgbClr val="333333"/>
                </a:solidFill>
                <a:effectLst/>
                <a:latin typeface="Avenir Next" panose="020B0503020202020204" pitchFamily="34" charset="0"/>
              </a:rPr>
              <a:t>two</a:t>
            </a:r>
            <a:r>
              <a:rPr lang="fr-CH" sz="2000" i="1" u="none" strike="noStrike">
                <a:solidFill>
                  <a:srgbClr val="333333"/>
                </a:solidFill>
                <a:effectLst/>
                <a:latin typeface="Avenir Next" panose="020B0503020202020204" pitchFamily="34" charset="0"/>
              </a:rPr>
              <a:t> </a:t>
            </a:r>
            <a:r>
              <a:rPr lang="fr-CH" sz="2000" i="1" u="none" strike="noStrike" err="1">
                <a:solidFill>
                  <a:srgbClr val="333333"/>
                </a:solidFill>
                <a:effectLst/>
                <a:latin typeface="Avenir Next" panose="020B0503020202020204" pitchFamily="34" charset="0"/>
              </a:rPr>
              <a:t>consecutive</a:t>
            </a:r>
            <a:r>
              <a:rPr lang="fr-CH" sz="2000" i="1" u="none" strike="noStrike">
                <a:solidFill>
                  <a:srgbClr val="333333"/>
                </a:solidFill>
                <a:effectLst/>
                <a:latin typeface="Avenir Next" panose="020B0503020202020204" pitchFamily="34" charset="0"/>
              </a:rPr>
              <a:t> </a:t>
            </a:r>
            <a:r>
              <a:rPr lang="fr-CH" sz="2000" i="1" u="none" strike="noStrike" err="1">
                <a:solidFill>
                  <a:srgbClr val="333333"/>
                </a:solidFill>
                <a:effectLst/>
                <a:latin typeface="Avenir Next" panose="020B0503020202020204" pitchFamily="34" charset="0"/>
              </a:rPr>
              <a:t>days</a:t>
            </a:r>
            <a:r>
              <a:rPr lang="fr-CH" sz="2000" i="1" u="none" strike="noStrike">
                <a:solidFill>
                  <a:srgbClr val="333333"/>
                </a:solidFill>
                <a:effectLst/>
                <a:latin typeface="Avenir Next" panose="020B0503020202020204" pitchFamily="34" charset="0"/>
              </a:rPr>
              <a:t> </a:t>
            </a:r>
            <a:r>
              <a:rPr lang="fr-CH" sz="2000" i="1" u="none" strike="noStrike" err="1">
                <a:solidFill>
                  <a:srgbClr val="333333"/>
                </a:solidFill>
                <a:effectLst/>
                <a:latin typeface="Avenir Next" panose="020B0503020202020204" pitchFamily="34" charset="0"/>
              </a:rPr>
              <a:t>during</a:t>
            </a:r>
            <a:r>
              <a:rPr lang="fr-CH" sz="2000" i="1" u="none" strike="noStrike">
                <a:solidFill>
                  <a:srgbClr val="333333"/>
                </a:solidFill>
                <a:effectLst/>
                <a:latin typeface="Avenir Next" panose="020B0503020202020204" pitchFamily="34" charset="0"/>
              </a:rPr>
              <a:t> the cold </a:t>
            </a:r>
            <a:r>
              <a:rPr lang="fr-CH" sz="2000" i="1" u="none" strike="noStrike" err="1">
                <a:solidFill>
                  <a:srgbClr val="333333"/>
                </a:solidFill>
                <a:effectLst/>
                <a:latin typeface="Avenir Next" panose="020B0503020202020204" pitchFamily="34" charset="0"/>
              </a:rPr>
              <a:t>season</a:t>
            </a:r>
            <a:r>
              <a:rPr lang="fr-CH" sz="2000" i="1" u="none" strike="noStrike">
                <a:solidFill>
                  <a:srgbClr val="333333"/>
                </a:solidFill>
                <a:effectLst/>
                <a:latin typeface="Avenir Next" panose="020B0503020202020204" pitchFamily="34" charset="0"/>
              </a:rPr>
              <a:t>» </a:t>
            </a:r>
            <a:r>
              <a:rPr lang="fr-CH" sz="1400" i="1" u="none" strike="noStrike">
                <a:solidFill>
                  <a:srgbClr val="333333"/>
                </a:solidFill>
                <a:effectLst/>
                <a:latin typeface="Avenir Next" panose="020B0503020202020204" pitchFamily="34" charset="0"/>
              </a:rPr>
              <a:t>(WMO,2020)</a:t>
            </a:r>
            <a:endParaRPr lang="en-US" sz="1400" i="1">
              <a:solidFill>
                <a:srgbClr val="000000"/>
              </a:solidFill>
              <a:latin typeface="Avenir Next" panose="020B0503020202020204" pitchFamily="34" charset="0"/>
              <a:cs typeface="Arial"/>
            </a:endParaRPr>
          </a:p>
        </p:txBody>
      </p:sp>
      <p:sp>
        <p:nvSpPr>
          <p:cNvPr id="4" name="ZoneTexte 3">
            <a:extLst>
              <a:ext uri="{FF2B5EF4-FFF2-40B4-BE49-F238E27FC236}">
                <a16:creationId xmlns:a16="http://schemas.microsoft.com/office/drawing/2014/main" id="{A545E0AC-E369-8C43-898C-D654B8C29B27}"/>
              </a:ext>
            </a:extLst>
          </p:cNvPr>
          <p:cNvSpPr txBox="1"/>
          <p:nvPr/>
        </p:nvSpPr>
        <p:spPr>
          <a:xfrm>
            <a:off x="527442" y="5849582"/>
            <a:ext cx="3812056" cy="369332"/>
          </a:xfrm>
          <a:prstGeom prst="rect">
            <a:avLst/>
          </a:prstGeom>
          <a:noFill/>
        </p:spPr>
        <p:txBody>
          <a:bodyPr wrap="square" rtlCol="0">
            <a:spAutoFit/>
          </a:bodyPr>
          <a:lstStyle/>
          <a:p>
            <a:r>
              <a:rPr lang="en-GB">
                <a:latin typeface="Avenir Next" panose="020B0503020202020204" pitchFamily="34" charset="0"/>
              </a:rPr>
              <a:t>➔ A cold wave is characterized by </a:t>
            </a:r>
          </a:p>
        </p:txBody>
      </p:sp>
      <p:sp>
        <p:nvSpPr>
          <p:cNvPr id="6" name="ZoneTexte 5">
            <a:extLst>
              <a:ext uri="{FF2B5EF4-FFF2-40B4-BE49-F238E27FC236}">
                <a16:creationId xmlns:a16="http://schemas.microsoft.com/office/drawing/2014/main" id="{51D886E6-EABB-1847-8161-DC280CCA644A}"/>
              </a:ext>
            </a:extLst>
          </p:cNvPr>
          <p:cNvSpPr txBox="1"/>
          <p:nvPr/>
        </p:nvSpPr>
        <p:spPr>
          <a:xfrm>
            <a:off x="4442719" y="5572583"/>
            <a:ext cx="1797731" cy="923330"/>
          </a:xfrm>
          <a:prstGeom prst="rect">
            <a:avLst/>
          </a:prstGeom>
          <a:noFill/>
        </p:spPr>
        <p:txBody>
          <a:bodyPr wrap="square" rtlCol="0">
            <a:spAutoFit/>
          </a:bodyPr>
          <a:lstStyle/>
          <a:p>
            <a:pPr algn="ctr"/>
            <a:r>
              <a:rPr lang="en-GB">
                <a:latin typeface="Avenir Next" panose="020B0503020202020204" pitchFamily="34" charset="0"/>
              </a:rPr>
              <a:t>The rate of the temperature drop</a:t>
            </a:r>
          </a:p>
        </p:txBody>
      </p:sp>
      <p:sp>
        <p:nvSpPr>
          <p:cNvPr id="14" name="ZoneTexte 13">
            <a:extLst>
              <a:ext uri="{FF2B5EF4-FFF2-40B4-BE49-F238E27FC236}">
                <a16:creationId xmlns:a16="http://schemas.microsoft.com/office/drawing/2014/main" id="{8BBCC334-B776-7441-B32A-BEC547790447}"/>
              </a:ext>
            </a:extLst>
          </p:cNvPr>
          <p:cNvSpPr txBox="1"/>
          <p:nvPr/>
        </p:nvSpPr>
        <p:spPr>
          <a:xfrm>
            <a:off x="6487323" y="5572583"/>
            <a:ext cx="1797731" cy="923330"/>
          </a:xfrm>
          <a:prstGeom prst="rect">
            <a:avLst/>
          </a:prstGeom>
          <a:noFill/>
        </p:spPr>
        <p:txBody>
          <a:bodyPr wrap="square" rtlCol="0">
            <a:spAutoFit/>
          </a:bodyPr>
          <a:lstStyle/>
          <a:p>
            <a:pPr algn="ctr"/>
            <a:r>
              <a:rPr lang="en-GB">
                <a:latin typeface="Avenir Next" panose="020B0503020202020204" pitchFamily="34" charset="0"/>
              </a:rPr>
              <a:t>The minimum temperature reached</a:t>
            </a:r>
          </a:p>
        </p:txBody>
      </p:sp>
      <p:sp>
        <p:nvSpPr>
          <p:cNvPr id="7" name="Plus 6">
            <a:extLst>
              <a:ext uri="{FF2B5EF4-FFF2-40B4-BE49-F238E27FC236}">
                <a16:creationId xmlns:a16="http://schemas.microsoft.com/office/drawing/2014/main" id="{F87451FA-D7D9-CE44-933D-A8D1338306E8}"/>
              </a:ext>
            </a:extLst>
          </p:cNvPr>
          <p:cNvSpPr/>
          <p:nvPr/>
        </p:nvSpPr>
        <p:spPr>
          <a:xfrm>
            <a:off x="6153287" y="5808705"/>
            <a:ext cx="421200" cy="421975"/>
          </a:xfrm>
          <a:prstGeom prst="mathPlus">
            <a:avLst/>
          </a:prstGeom>
          <a:ln w="31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3B1FF9A-2182-4D42-BA78-649A8A19B8AF}"/>
              </a:ext>
            </a:extLst>
          </p:cNvPr>
          <p:cNvSpPr/>
          <p:nvPr/>
        </p:nvSpPr>
        <p:spPr>
          <a:xfrm>
            <a:off x="442762" y="5438274"/>
            <a:ext cx="7842292" cy="117350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re 1">
            <a:extLst>
              <a:ext uri="{FF2B5EF4-FFF2-40B4-BE49-F238E27FC236}">
                <a16:creationId xmlns:a16="http://schemas.microsoft.com/office/drawing/2014/main" id="{BCA4D1AC-48D8-6945-9FC8-8F39020A4334}"/>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a:t>
            </a:r>
            <a:r>
              <a:rPr lang="en-GB" sz="1600" i="1">
                <a:latin typeface="Avenir Next Medium" panose="020B0503020202020204" pitchFamily="34" charset="0"/>
              </a:rPr>
              <a:t>Background information </a:t>
            </a:r>
            <a:r>
              <a:rPr lang="en-GB" sz="1600" i="1">
                <a:solidFill>
                  <a:schemeClr val="bg2">
                    <a:lumMod val="50000"/>
                  </a:schemeClr>
                </a:solidFill>
                <a:latin typeface="Avenir Next Medium" panose="020B0503020202020204" pitchFamily="34" charset="0"/>
              </a:rPr>
              <a:t>– Risk assessment – Relevant regulation - Recommendations</a:t>
            </a:r>
            <a:endParaRPr lang="en-US" sz="1600" i="1">
              <a:solidFill>
                <a:schemeClr val="bg2">
                  <a:lumMod val="50000"/>
                </a:schemeClr>
              </a:solidFill>
              <a:latin typeface="Avenir Next Medium" panose="020B0503020202020204" pitchFamily="34" charset="0"/>
            </a:endParaRPr>
          </a:p>
        </p:txBody>
      </p:sp>
    </p:spTree>
    <p:extLst>
      <p:ext uri="{BB962C8B-B14F-4D97-AF65-F5344CB8AC3E}">
        <p14:creationId xmlns:p14="http://schemas.microsoft.com/office/powerpoint/2010/main" val="1800031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plein air, ciel, bâtiment, gratte-ciel&#10;&#10;Description générée automatiquement">
            <a:extLst>
              <a:ext uri="{FF2B5EF4-FFF2-40B4-BE49-F238E27FC236}">
                <a16:creationId xmlns:a16="http://schemas.microsoft.com/office/drawing/2014/main" id="{8C9D356C-2FA7-AB93-E119-DABC17D9E2A6}"/>
              </a:ext>
            </a:extLst>
          </p:cNvPr>
          <p:cNvPicPr>
            <a:picLocks/>
          </p:cNvPicPr>
          <p:nvPr/>
        </p:nvPicPr>
        <p:blipFill>
          <a:blip r:embed="rId3"/>
          <a:srcRect l="16293" r="16293"/>
          <a:stretch/>
        </p:blipFill>
        <p:spPr>
          <a:xfrm>
            <a:off x="7386189" y="1122621"/>
            <a:ext cx="4612757" cy="4612757"/>
          </a:xfrm>
          <a:prstGeom prst="ellipse">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3DCC27B6-3270-1172-D53B-816FDF757C6E}"/>
              </a:ext>
            </a:extLst>
          </p:cNvPr>
          <p:cNvSpPr txBox="1"/>
          <p:nvPr/>
        </p:nvSpPr>
        <p:spPr>
          <a:xfrm>
            <a:off x="316139" y="1481010"/>
            <a:ext cx="4023359" cy="120814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Bef>
                <a:spcPts val="1000"/>
              </a:spcBef>
            </a:pPr>
            <a:endParaRPr lang="en-US" sz="1100">
              <a:solidFill>
                <a:schemeClr val="accent1"/>
              </a:solidFill>
              <a:latin typeface="Arial"/>
              <a:ea typeface="Calibri"/>
              <a:cs typeface="Arial"/>
            </a:endParaRPr>
          </a:p>
        </p:txBody>
      </p:sp>
      <p:sp>
        <p:nvSpPr>
          <p:cNvPr id="9" name="ZoneTexte 8">
            <a:extLst>
              <a:ext uri="{FF2B5EF4-FFF2-40B4-BE49-F238E27FC236}">
                <a16:creationId xmlns:a16="http://schemas.microsoft.com/office/drawing/2014/main" id="{A2C2E1BF-DF16-B61B-4D5D-73EEBBE7BCE0}"/>
              </a:ext>
            </a:extLst>
          </p:cNvPr>
          <p:cNvSpPr txBox="1"/>
          <p:nvPr/>
        </p:nvSpPr>
        <p:spPr>
          <a:xfrm>
            <a:off x="193054" y="2240810"/>
            <a:ext cx="3555925" cy="272555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r>
              <a:rPr lang="en-US" sz="2000" b="1">
                <a:solidFill>
                  <a:schemeClr val="accent1"/>
                </a:solidFill>
                <a:latin typeface="Arial"/>
                <a:ea typeface="Calibri"/>
                <a:cs typeface="Arial"/>
              </a:rPr>
              <a:t>US National Weather Service definition</a:t>
            </a:r>
            <a:endParaRPr lang="en-US" sz="2800">
              <a:solidFill>
                <a:srgbClr val="000000"/>
              </a:solidFill>
              <a:latin typeface="Avenir Next"/>
              <a:cs typeface="Arial"/>
            </a:endParaRPr>
          </a:p>
          <a:p>
            <a:pPr algn="ctr">
              <a:lnSpc>
                <a:spcPct val="90000"/>
              </a:lnSpc>
              <a:spcBef>
                <a:spcPts val="1000"/>
              </a:spcBef>
            </a:pPr>
            <a:r>
              <a:rPr lang="en-US" sz="2000">
                <a:solidFill>
                  <a:srgbClr val="000000"/>
                </a:solidFill>
                <a:latin typeface="Avenir Next"/>
                <a:cs typeface="Arial"/>
              </a:rPr>
              <a:t>Rapid fall in temperature within 24 hours </a:t>
            </a:r>
            <a:endParaRPr lang="fr-FR" sz="2000">
              <a:solidFill>
                <a:srgbClr val="000000"/>
              </a:solidFill>
              <a:latin typeface="Avenir Next"/>
              <a:cs typeface="Arial"/>
            </a:endParaRPr>
          </a:p>
          <a:p>
            <a:pPr algn="ctr">
              <a:lnSpc>
                <a:spcPct val="90000"/>
              </a:lnSpc>
              <a:spcBef>
                <a:spcPts val="1000"/>
              </a:spcBef>
            </a:pPr>
            <a:r>
              <a:rPr lang="en-US" sz="2000">
                <a:solidFill>
                  <a:srgbClr val="000000"/>
                </a:solidFill>
                <a:latin typeface="Avenir Next"/>
                <a:cs typeface="Arial"/>
              </a:rPr>
              <a:t>+</a:t>
            </a:r>
            <a:endParaRPr lang="fr-FR" sz="2000">
              <a:solidFill>
                <a:srgbClr val="000000"/>
              </a:solidFill>
              <a:latin typeface="Avenir Next"/>
              <a:cs typeface="Arial"/>
            </a:endParaRPr>
          </a:p>
          <a:p>
            <a:pPr algn="ctr">
              <a:lnSpc>
                <a:spcPct val="90000"/>
              </a:lnSpc>
              <a:spcBef>
                <a:spcPts val="1000"/>
              </a:spcBef>
            </a:pPr>
            <a:r>
              <a:rPr lang="en-US" sz="2000">
                <a:solidFill>
                  <a:srgbClr val="000000"/>
                </a:solidFill>
                <a:latin typeface="Avenir Next"/>
                <a:cs typeface="Arial"/>
              </a:rPr>
              <a:t>Extreme low temperatures  for an extended period</a:t>
            </a:r>
            <a:endParaRPr lang="fr-FR" sz="2000">
              <a:latin typeface="Avenir Next"/>
            </a:endParaRPr>
          </a:p>
        </p:txBody>
      </p:sp>
      <p:sp>
        <p:nvSpPr>
          <p:cNvPr id="10" name="ZoneTexte 9">
            <a:extLst>
              <a:ext uri="{FF2B5EF4-FFF2-40B4-BE49-F238E27FC236}">
                <a16:creationId xmlns:a16="http://schemas.microsoft.com/office/drawing/2014/main" id="{3FCB357D-F720-73DF-5DAC-6D5EDE4C054F}"/>
              </a:ext>
            </a:extLst>
          </p:cNvPr>
          <p:cNvSpPr txBox="1"/>
          <p:nvPr/>
        </p:nvSpPr>
        <p:spPr>
          <a:xfrm>
            <a:off x="5170311" y="6611779"/>
            <a:ext cx="746490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i="1" u="sng">
                <a:ea typeface="Calibri"/>
                <a:cs typeface="Calibri"/>
              </a:rPr>
              <a:t>Image </a:t>
            </a:r>
            <a:r>
              <a:rPr lang="fr-FR" sz="1000">
                <a:ea typeface="Calibri"/>
                <a:cs typeface="Calibri"/>
              </a:rPr>
              <a:t>:</a:t>
            </a:r>
            <a:r>
              <a:rPr lang="fr-FR" sz="1000">
                <a:ea typeface="+mn-lt"/>
                <a:cs typeface="+mn-lt"/>
                <a:hlinkClick r:id="rId4"/>
              </a:rPr>
              <a:t>Mist rises from frozen Lake Michigan during one of the worst cold waves in Chicago, Illinois USA, 30 January 2019. (AFP Photo) </a:t>
            </a:r>
            <a:endParaRPr lang="fr-FR" sz="1000">
              <a:ea typeface="Calibri"/>
              <a:cs typeface="Calibri"/>
            </a:endParaRPr>
          </a:p>
        </p:txBody>
      </p:sp>
      <p:sp>
        <p:nvSpPr>
          <p:cNvPr id="8" name="ZoneTexte 7">
            <a:extLst>
              <a:ext uri="{FF2B5EF4-FFF2-40B4-BE49-F238E27FC236}">
                <a16:creationId xmlns:a16="http://schemas.microsoft.com/office/drawing/2014/main" id="{20724EBA-15B6-6D4E-9866-F288EC45595F}"/>
              </a:ext>
            </a:extLst>
          </p:cNvPr>
          <p:cNvSpPr txBox="1"/>
          <p:nvPr/>
        </p:nvSpPr>
        <p:spPr>
          <a:xfrm>
            <a:off x="2005250" y="1008418"/>
            <a:ext cx="3454400" cy="523220"/>
          </a:xfrm>
          <a:prstGeom prst="rect">
            <a:avLst/>
          </a:prstGeom>
          <a:noFill/>
        </p:spPr>
        <p:txBody>
          <a:bodyPr wrap="square" rtlCol="0">
            <a:spAutoFit/>
          </a:bodyPr>
          <a:lstStyle/>
          <a:p>
            <a:pPr algn="ctr"/>
            <a:r>
              <a:rPr lang="en-US" sz="2800" b="1" i="1">
                <a:solidFill>
                  <a:schemeClr val="accent1"/>
                </a:solidFill>
              </a:rPr>
              <a:t>What's a cold Wave ?</a:t>
            </a:r>
            <a:endParaRPr lang="en-US" sz="2800" b="1" i="1">
              <a:solidFill>
                <a:schemeClr val="accent1"/>
              </a:solidFill>
              <a:ea typeface="Calibri"/>
              <a:cs typeface="Calibri"/>
            </a:endParaRPr>
          </a:p>
        </p:txBody>
      </p:sp>
      <p:sp>
        <p:nvSpPr>
          <p:cNvPr id="13" name="ZoneTexte 12">
            <a:extLst>
              <a:ext uri="{FF2B5EF4-FFF2-40B4-BE49-F238E27FC236}">
                <a16:creationId xmlns:a16="http://schemas.microsoft.com/office/drawing/2014/main" id="{0338F120-498E-9B4A-921C-8C5CFCDC126C}"/>
              </a:ext>
            </a:extLst>
          </p:cNvPr>
          <p:cNvSpPr txBox="1"/>
          <p:nvPr/>
        </p:nvSpPr>
        <p:spPr>
          <a:xfrm>
            <a:off x="3494362" y="2240809"/>
            <a:ext cx="3555925" cy="360877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r>
              <a:rPr lang="en-US" sz="2000" b="1">
                <a:solidFill>
                  <a:schemeClr val="accent1"/>
                </a:solidFill>
                <a:latin typeface="Arial"/>
                <a:ea typeface="Calibri"/>
                <a:cs typeface="Arial"/>
              </a:rPr>
              <a:t>World meteorological organization (WMO) definition</a:t>
            </a:r>
          </a:p>
          <a:p>
            <a:pPr algn="ctr">
              <a:lnSpc>
                <a:spcPct val="90000"/>
              </a:lnSpc>
              <a:spcBef>
                <a:spcPts val="1000"/>
              </a:spcBef>
            </a:pPr>
            <a:r>
              <a:rPr lang="fr-CH" sz="2000" i="1" u="none" strike="noStrike">
                <a:solidFill>
                  <a:srgbClr val="333333"/>
                </a:solidFill>
                <a:effectLst/>
                <a:latin typeface="Avenir Next" panose="020B0503020202020204" pitchFamily="34" charset="0"/>
              </a:rPr>
              <a:t>«</a:t>
            </a:r>
            <a:r>
              <a:rPr lang="fr-CH" sz="2000" i="1" u="none" strike="noStrike" err="1">
                <a:solidFill>
                  <a:srgbClr val="333333"/>
                </a:solidFill>
                <a:effectLst/>
                <a:latin typeface="Avenir Next" panose="020B0503020202020204" pitchFamily="34" charset="0"/>
              </a:rPr>
              <a:t>period</a:t>
            </a:r>
            <a:r>
              <a:rPr lang="fr-CH" sz="2000" i="1" u="none" strike="noStrike">
                <a:solidFill>
                  <a:srgbClr val="333333"/>
                </a:solidFill>
                <a:effectLst/>
                <a:latin typeface="Avenir Next" panose="020B0503020202020204" pitchFamily="34" charset="0"/>
              </a:rPr>
              <a:t> of </a:t>
            </a:r>
            <a:r>
              <a:rPr lang="fr-CH" sz="2000" i="1" u="none" strike="noStrike" err="1">
                <a:solidFill>
                  <a:srgbClr val="333333"/>
                </a:solidFill>
                <a:effectLst/>
                <a:latin typeface="Avenir Next" panose="020B0503020202020204" pitchFamily="34" charset="0"/>
              </a:rPr>
              <a:t>marked</a:t>
            </a:r>
            <a:r>
              <a:rPr lang="fr-CH" sz="2000" i="1" u="none" strike="noStrike">
                <a:solidFill>
                  <a:srgbClr val="333333"/>
                </a:solidFill>
                <a:effectLst/>
                <a:latin typeface="Avenir Next" panose="020B0503020202020204" pitchFamily="34" charset="0"/>
              </a:rPr>
              <a:t> and </a:t>
            </a:r>
            <a:r>
              <a:rPr lang="fr-CH" sz="2000" i="1" u="none" strike="noStrike" err="1">
                <a:solidFill>
                  <a:srgbClr val="333333"/>
                </a:solidFill>
                <a:effectLst/>
                <a:latin typeface="Avenir Next" panose="020B0503020202020204" pitchFamily="34" charset="0"/>
              </a:rPr>
              <a:t>unusual</a:t>
            </a:r>
            <a:r>
              <a:rPr lang="fr-CH" sz="2000" i="1" u="none" strike="noStrike">
                <a:solidFill>
                  <a:srgbClr val="333333"/>
                </a:solidFill>
                <a:effectLst/>
                <a:latin typeface="Avenir Next" panose="020B0503020202020204" pitchFamily="34" charset="0"/>
              </a:rPr>
              <a:t> cold </a:t>
            </a:r>
            <a:r>
              <a:rPr lang="fr-CH" sz="2000" i="1" u="none" strike="noStrike" err="1">
                <a:solidFill>
                  <a:srgbClr val="333333"/>
                </a:solidFill>
                <a:effectLst/>
                <a:latin typeface="Avenir Next" panose="020B0503020202020204" pitchFamily="34" charset="0"/>
              </a:rPr>
              <a:t>weather</a:t>
            </a:r>
            <a:r>
              <a:rPr lang="fr-CH" sz="2000" i="1" u="none" strike="noStrike">
                <a:solidFill>
                  <a:srgbClr val="333333"/>
                </a:solidFill>
                <a:effectLst/>
                <a:latin typeface="Avenir Next" panose="020B0503020202020204" pitchFamily="34" charset="0"/>
              </a:rPr>
              <a:t> </a:t>
            </a:r>
            <a:r>
              <a:rPr lang="fr-CH" sz="2000" i="1" u="none" strike="noStrike" err="1">
                <a:solidFill>
                  <a:srgbClr val="333333"/>
                </a:solidFill>
                <a:effectLst/>
                <a:latin typeface="Avenir Next" panose="020B0503020202020204" pitchFamily="34" charset="0"/>
              </a:rPr>
              <a:t>characterised</a:t>
            </a:r>
            <a:r>
              <a:rPr lang="fr-CH" sz="2000" i="1" u="none" strike="noStrike">
                <a:solidFill>
                  <a:srgbClr val="333333"/>
                </a:solidFill>
                <a:effectLst/>
                <a:latin typeface="Avenir Next" panose="020B0503020202020204" pitchFamily="34" charset="0"/>
              </a:rPr>
              <a:t> by  a </a:t>
            </a:r>
            <a:r>
              <a:rPr lang="fr-CH" sz="2000" i="1" u="none" strike="noStrike" err="1">
                <a:solidFill>
                  <a:srgbClr val="333333"/>
                </a:solidFill>
                <a:effectLst/>
                <a:latin typeface="Avenir Next" panose="020B0503020202020204" pitchFamily="34" charset="0"/>
              </a:rPr>
              <a:t>sharp</a:t>
            </a:r>
            <a:r>
              <a:rPr lang="fr-CH" sz="2000" i="1" u="none" strike="noStrike">
                <a:solidFill>
                  <a:srgbClr val="333333"/>
                </a:solidFill>
                <a:effectLst/>
                <a:latin typeface="Avenir Next" panose="020B0503020202020204" pitchFamily="34" charset="0"/>
              </a:rPr>
              <a:t> and </a:t>
            </a:r>
            <a:r>
              <a:rPr lang="fr-CH" sz="2000" i="1" u="none" strike="noStrike" err="1">
                <a:solidFill>
                  <a:srgbClr val="333333"/>
                </a:solidFill>
                <a:effectLst/>
                <a:latin typeface="Avenir Next" panose="020B0503020202020204" pitchFamily="34" charset="0"/>
              </a:rPr>
              <a:t>significant</a:t>
            </a:r>
            <a:r>
              <a:rPr lang="fr-CH" sz="2000" i="1" u="none" strike="noStrike">
                <a:solidFill>
                  <a:srgbClr val="333333"/>
                </a:solidFill>
                <a:effectLst/>
                <a:latin typeface="Avenir Next" panose="020B0503020202020204" pitchFamily="34" charset="0"/>
              </a:rPr>
              <a:t> drop in  </a:t>
            </a:r>
            <a:r>
              <a:rPr lang="fr-CH" sz="2000" i="1" u="none" strike="noStrike" err="1">
                <a:solidFill>
                  <a:srgbClr val="333333"/>
                </a:solidFill>
                <a:effectLst/>
                <a:latin typeface="Avenir Next" panose="020B0503020202020204" pitchFamily="34" charset="0"/>
              </a:rPr>
              <a:t>temperatures</a:t>
            </a:r>
            <a:r>
              <a:rPr lang="fr-CH" sz="2000" i="1" u="none" strike="noStrike">
                <a:solidFill>
                  <a:srgbClr val="333333"/>
                </a:solidFill>
                <a:effectLst/>
                <a:latin typeface="Avenir Next" panose="020B0503020202020204" pitchFamily="34" charset="0"/>
              </a:rPr>
              <a:t> (…) for at least </a:t>
            </a:r>
            <a:r>
              <a:rPr lang="fr-CH" sz="2000" i="1" u="none" strike="noStrike" err="1">
                <a:solidFill>
                  <a:srgbClr val="333333"/>
                </a:solidFill>
                <a:effectLst/>
                <a:latin typeface="Avenir Next" panose="020B0503020202020204" pitchFamily="34" charset="0"/>
              </a:rPr>
              <a:t>two</a:t>
            </a:r>
            <a:r>
              <a:rPr lang="fr-CH" sz="2000" i="1" u="none" strike="noStrike">
                <a:solidFill>
                  <a:srgbClr val="333333"/>
                </a:solidFill>
                <a:effectLst/>
                <a:latin typeface="Avenir Next" panose="020B0503020202020204" pitchFamily="34" charset="0"/>
              </a:rPr>
              <a:t> </a:t>
            </a:r>
            <a:r>
              <a:rPr lang="fr-CH" sz="2000" i="1" u="none" strike="noStrike" err="1">
                <a:solidFill>
                  <a:srgbClr val="333333"/>
                </a:solidFill>
                <a:effectLst/>
                <a:latin typeface="Avenir Next" panose="020B0503020202020204" pitchFamily="34" charset="0"/>
              </a:rPr>
              <a:t>consecutive</a:t>
            </a:r>
            <a:r>
              <a:rPr lang="fr-CH" sz="2000" i="1" u="none" strike="noStrike">
                <a:solidFill>
                  <a:srgbClr val="333333"/>
                </a:solidFill>
                <a:effectLst/>
                <a:latin typeface="Avenir Next" panose="020B0503020202020204" pitchFamily="34" charset="0"/>
              </a:rPr>
              <a:t> </a:t>
            </a:r>
            <a:r>
              <a:rPr lang="fr-CH" sz="2000" i="1" u="none" strike="noStrike" err="1">
                <a:solidFill>
                  <a:srgbClr val="333333"/>
                </a:solidFill>
                <a:effectLst/>
                <a:latin typeface="Avenir Next" panose="020B0503020202020204" pitchFamily="34" charset="0"/>
              </a:rPr>
              <a:t>days</a:t>
            </a:r>
            <a:r>
              <a:rPr lang="fr-CH" sz="2000" i="1" u="none" strike="noStrike">
                <a:solidFill>
                  <a:srgbClr val="333333"/>
                </a:solidFill>
                <a:effectLst/>
                <a:latin typeface="Avenir Next" panose="020B0503020202020204" pitchFamily="34" charset="0"/>
              </a:rPr>
              <a:t> </a:t>
            </a:r>
            <a:r>
              <a:rPr lang="fr-CH" sz="2000" i="1" u="none" strike="noStrike" err="1">
                <a:solidFill>
                  <a:srgbClr val="333333"/>
                </a:solidFill>
                <a:effectLst/>
                <a:latin typeface="Avenir Next" panose="020B0503020202020204" pitchFamily="34" charset="0"/>
              </a:rPr>
              <a:t>during</a:t>
            </a:r>
            <a:r>
              <a:rPr lang="fr-CH" sz="2000" i="1" u="none" strike="noStrike">
                <a:solidFill>
                  <a:srgbClr val="333333"/>
                </a:solidFill>
                <a:effectLst/>
                <a:latin typeface="Avenir Next" panose="020B0503020202020204" pitchFamily="34" charset="0"/>
              </a:rPr>
              <a:t> the cold </a:t>
            </a:r>
            <a:r>
              <a:rPr lang="fr-CH" sz="2000" i="1" u="none" strike="noStrike" err="1">
                <a:solidFill>
                  <a:srgbClr val="333333"/>
                </a:solidFill>
                <a:effectLst/>
                <a:latin typeface="Avenir Next" panose="020B0503020202020204" pitchFamily="34" charset="0"/>
              </a:rPr>
              <a:t>season</a:t>
            </a:r>
            <a:r>
              <a:rPr lang="fr-CH" sz="2000" i="1" u="none" strike="noStrike">
                <a:solidFill>
                  <a:srgbClr val="333333"/>
                </a:solidFill>
                <a:effectLst/>
                <a:latin typeface="Avenir Next" panose="020B0503020202020204" pitchFamily="34" charset="0"/>
              </a:rPr>
              <a:t>» </a:t>
            </a:r>
            <a:r>
              <a:rPr lang="fr-CH" sz="1400" i="1" u="none" strike="noStrike">
                <a:solidFill>
                  <a:srgbClr val="333333"/>
                </a:solidFill>
                <a:effectLst/>
                <a:latin typeface="Avenir Next" panose="020B0503020202020204" pitchFamily="34" charset="0"/>
              </a:rPr>
              <a:t>(WMO,2020)</a:t>
            </a:r>
            <a:endParaRPr lang="en-US" sz="1400" i="1">
              <a:solidFill>
                <a:srgbClr val="000000"/>
              </a:solidFill>
              <a:latin typeface="Avenir Next" panose="020B0503020202020204" pitchFamily="34" charset="0"/>
              <a:cs typeface="Arial"/>
            </a:endParaRPr>
          </a:p>
        </p:txBody>
      </p:sp>
      <p:sp>
        <p:nvSpPr>
          <p:cNvPr id="4" name="ZoneTexte 3">
            <a:extLst>
              <a:ext uri="{FF2B5EF4-FFF2-40B4-BE49-F238E27FC236}">
                <a16:creationId xmlns:a16="http://schemas.microsoft.com/office/drawing/2014/main" id="{A545E0AC-E369-8C43-898C-D654B8C29B27}"/>
              </a:ext>
            </a:extLst>
          </p:cNvPr>
          <p:cNvSpPr txBox="1"/>
          <p:nvPr/>
        </p:nvSpPr>
        <p:spPr>
          <a:xfrm>
            <a:off x="539015" y="5744132"/>
            <a:ext cx="7401827" cy="369332"/>
          </a:xfrm>
          <a:prstGeom prst="rect">
            <a:avLst/>
          </a:prstGeom>
          <a:noFill/>
        </p:spPr>
        <p:txBody>
          <a:bodyPr wrap="square" rtlCol="0">
            <a:spAutoFit/>
          </a:bodyPr>
          <a:lstStyle/>
          <a:p>
            <a:r>
              <a:rPr lang="en-GB">
                <a:latin typeface="Avenir Next" panose="020B0503020202020204" pitchFamily="34" charset="0"/>
              </a:rPr>
              <a:t>A cold wave is characterized by </a:t>
            </a:r>
          </a:p>
        </p:txBody>
      </p:sp>
      <p:sp>
        <p:nvSpPr>
          <p:cNvPr id="12" name="Titre 1">
            <a:extLst>
              <a:ext uri="{FF2B5EF4-FFF2-40B4-BE49-F238E27FC236}">
                <a16:creationId xmlns:a16="http://schemas.microsoft.com/office/drawing/2014/main" id="{DF3662E5-6CFC-2843-A181-2B4F6064EC19}"/>
              </a:ext>
            </a:extLst>
          </p:cNvPr>
          <p:cNvSpPr txBox="1">
            <a:spLocks/>
          </p:cNvSpPr>
          <p:nvPr/>
        </p:nvSpPr>
        <p:spPr>
          <a:xfrm>
            <a:off x="0" y="-278774"/>
            <a:ext cx="12192000" cy="976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i="1">
                <a:solidFill>
                  <a:schemeClr val="bg2">
                    <a:lumMod val="50000"/>
                  </a:schemeClr>
                </a:solidFill>
                <a:latin typeface="Avenir Next Medium" panose="020B0503020202020204" pitchFamily="34" charset="0"/>
              </a:rPr>
              <a:t>Hazard identification - </a:t>
            </a:r>
            <a:r>
              <a:rPr lang="en-GB" sz="1600" i="1">
                <a:latin typeface="Avenir Next Medium" panose="020B0503020202020204" pitchFamily="34" charset="0"/>
              </a:rPr>
              <a:t>Background information </a:t>
            </a:r>
            <a:r>
              <a:rPr lang="en-GB" sz="1600" i="1">
                <a:solidFill>
                  <a:schemeClr val="bg2">
                    <a:lumMod val="50000"/>
                  </a:schemeClr>
                </a:solidFill>
                <a:latin typeface="Avenir Next Medium" panose="020B0503020202020204" pitchFamily="34" charset="0"/>
              </a:rPr>
              <a:t>– Risk assessment – Relevant regulation - Recommendations</a:t>
            </a:r>
            <a:endParaRPr lang="en-US" sz="1600" i="1">
              <a:solidFill>
                <a:schemeClr val="bg2">
                  <a:lumMod val="50000"/>
                </a:schemeClr>
              </a:solidFill>
              <a:latin typeface="Avenir Next Medium" panose="020B0503020202020204" pitchFamily="34" charset="0"/>
            </a:endParaRPr>
          </a:p>
        </p:txBody>
      </p:sp>
    </p:spTree>
    <p:extLst>
      <p:ext uri="{BB962C8B-B14F-4D97-AF65-F5344CB8AC3E}">
        <p14:creationId xmlns:p14="http://schemas.microsoft.com/office/powerpoint/2010/main" val="423272829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3956</Words>
  <Application>Microsoft Macintosh PowerPoint</Application>
  <PresentationFormat>Grand écran</PresentationFormat>
  <Paragraphs>353</Paragraphs>
  <Slides>38</Slides>
  <Notes>23</Notes>
  <HiddenSlides>5</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38</vt:i4>
      </vt:variant>
    </vt:vector>
  </HeadingPairs>
  <TitlesOfParts>
    <vt:vector size="46" baseType="lpstr">
      <vt:lpstr>Arial</vt:lpstr>
      <vt:lpstr>Arial,Sans-Serif</vt:lpstr>
      <vt:lpstr>Avenir Next</vt:lpstr>
      <vt:lpstr>Avenir Next Demi Bold</vt:lpstr>
      <vt:lpstr>Avenir Next Medium</vt:lpstr>
      <vt:lpstr>Calibri</vt:lpstr>
      <vt:lpstr>Calibri Light</vt:lpstr>
      <vt:lpstr>Thème Office</vt:lpstr>
      <vt:lpstr>Extreme cold waves related deaths : Which evolution ?</vt:lpstr>
      <vt:lpstr>Presentation outline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Specific Regulations </vt:lpstr>
      <vt:lpstr>Présentation PowerPoint</vt:lpstr>
      <vt:lpstr>Présentation PowerPoint</vt:lpstr>
      <vt:lpstr>Présentation PowerPoint</vt:lpstr>
      <vt:lpstr>Présentation PowerPoint</vt:lpstr>
      <vt:lpstr>References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Léo Stähli</dc:creator>
  <cp:lastModifiedBy>Léo Stähli</cp:lastModifiedBy>
  <cp:revision>1</cp:revision>
  <dcterms:created xsi:type="dcterms:W3CDTF">2024-12-09T12:25:30Z</dcterms:created>
  <dcterms:modified xsi:type="dcterms:W3CDTF">2024-12-16T12:10:36Z</dcterms:modified>
</cp:coreProperties>
</file>